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5"/>
  </p:notesMasterIdLst>
  <p:sldIdLst>
    <p:sldId id="257" r:id="rId2"/>
    <p:sldId id="278" r:id="rId3"/>
    <p:sldId id="277" r:id="rId4"/>
    <p:sldId id="258" r:id="rId5"/>
    <p:sldId id="259" r:id="rId6"/>
    <p:sldId id="276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9" r:id="rId23"/>
    <p:sldId id="275" r:id="rId24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773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tmp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E74C0-3E8F-42BD-8582-6885535901DC}" type="datetimeFigureOut">
              <a:rPr lang="en-IN" smtClean="0"/>
              <a:t>16-Apr-24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3204A-5916-4816-914D-C5CF1302A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044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400" b="1" i="0">
                <a:solidFill>
                  <a:srgbClr val="434343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1A142-9456-4877-8B3A-BC2D5EA20422}" type="datetime1">
              <a:rPr lang="en-US" smtClean="0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400" b="1" i="0">
                <a:solidFill>
                  <a:srgbClr val="434343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28CA1-6623-4DEE-BFE7-7C38DED1ECFB}" type="datetime1">
              <a:rPr lang="en-US" smtClean="0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400" b="1" i="0">
                <a:solidFill>
                  <a:srgbClr val="434343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DB29-FE34-4BF2-B6BB-2159086B732A}" type="datetime1">
              <a:rPr lang="en-US" smtClean="0"/>
              <a:t>4/16/2024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400" b="1" i="0">
                <a:solidFill>
                  <a:srgbClr val="434343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61026-15B1-4302-8F7D-641919209730}" type="datetime1">
              <a:rPr lang="en-US" smtClean="0"/>
              <a:t>4/16/2024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647499" y="2819996"/>
            <a:ext cx="19050" cy="9525"/>
          </a:xfrm>
          <a:custGeom>
            <a:avLst/>
            <a:gdLst/>
            <a:ahLst/>
            <a:cxnLst/>
            <a:rect l="l" t="t" r="r" b="b"/>
            <a:pathLst>
              <a:path w="19050" h="9525">
                <a:moveTo>
                  <a:pt x="16662" y="0"/>
                </a:moveTo>
                <a:lnTo>
                  <a:pt x="11912" y="0"/>
                </a:lnTo>
                <a:lnTo>
                  <a:pt x="11912" y="1905"/>
                </a:lnTo>
                <a:lnTo>
                  <a:pt x="9525" y="1905"/>
                </a:lnTo>
                <a:lnTo>
                  <a:pt x="11912" y="3810"/>
                </a:lnTo>
                <a:lnTo>
                  <a:pt x="14287" y="3810"/>
                </a:lnTo>
                <a:lnTo>
                  <a:pt x="11912" y="5715"/>
                </a:lnTo>
                <a:lnTo>
                  <a:pt x="0" y="5715"/>
                </a:lnTo>
                <a:lnTo>
                  <a:pt x="0" y="9525"/>
                </a:lnTo>
                <a:lnTo>
                  <a:pt x="4649" y="8096"/>
                </a:lnTo>
                <a:lnTo>
                  <a:pt x="10415" y="8096"/>
                </a:lnTo>
                <a:lnTo>
                  <a:pt x="15735" y="7381"/>
                </a:lnTo>
                <a:lnTo>
                  <a:pt x="19050" y="3810"/>
                </a:lnTo>
                <a:lnTo>
                  <a:pt x="19050" y="1905"/>
                </a:lnTo>
                <a:lnTo>
                  <a:pt x="16662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672497" y="7175004"/>
            <a:ext cx="19050" cy="28575"/>
          </a:xfrm>
          <a:custGeom>
            <a:avLst/>
            <a:gdLst/>
            <a:ahLst/>
            <a:cxnLst/>
            <a:rect l="l" t="t" r="r" b="b"/>
            <a:pathLst>
              <a:path w="19050" h="28575">
                <a:moveTo>
                  <a:pt x="0" y="0"/>
                </a:moveTo>
                <a:lnTo>
                  <a:pt x="16332" y="25717"/>
                </a:lnTo>
                <a:lnTo>
                  <a:pt x="19050" y="28575"/>
                </a:lnTo>
                <a:lnTo>
                  <a:pt x="11865" y="15666"/>
                </a:lnTo>
                <a:lnTo>
                  <a:pt x="6467" y="6781"/>
                </a:lnTo>
                <a:lnTo>
                  <a:pt x="2597" y="1650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979996" y="5644997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3884" y="12314"/>
                </a:moveTo>
                <a:lnTo>
                  <a:pt x="5025" y="15768"/>
                </a:lnTo>
                <a:lnTo>
                  <a:pt x="9525" y="28575"/>
                </a:lnTo>
                <a:lnTo>
                  <a:pt x="9525" y="26377"/>
                </a:lnTo>
                <a:lnTo>
                  <a:pt x="7370" y="20129"/>
                </a:lnTo>
                <a:lnTo>
                  <a:pt x="3884" y="12314"/>
                </a:lnTo>
                <a:close/>
              </a:path>
              <a:path w="9525" h="28575">
                <a:moveTo>
                  <a:pt x="0" y="0"/>
                </a:moveTo>
                <a:lnTo>
                  <a:pt x="0" y="2197"/>
                </a:lnTo>
                <a:lnTo>
                  <a:pt x="2161" y="8452"/>
                </a:lnTo>
                <a:lnTo>
                  <a:pt x="3884" y="12314"/>
                </a:lnTo>
                <a:lnTo>
                  <a:pt x="2085" y="6872"/>
                </a:lnTo>
                <a:lnTo>
                  <a:pt x="484" y="1684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7934940" y="6932501"/>
            <a:ext cx="352425" cy="3343275"/>
          </a:xfrm>
          <a:custGeom>
            <a:avLst/>
            <a:gdLst/>
            <a:ahLst/>
            <a:cxnLst/>
            <a:rect l="l" t="t" r="r" b="b"/>
            <a:pathLst>
              <a:path w="352425" h="3343275">
                <a:moveTo>
                  <a:pt x="352425" y="0"/>
                </a:moveTo>
                <a:lnTo>
                  <a:pt x="0" y="0"/>
                </a:lnTo>
                <a:lnTo>
                  <a:pt x="0" y="3343275"/>
                </a:lnTo>
                <a:lnTo>
                  <a:pt x="352425" y="3343275"/>
                </a:lnTo>
                <a:lnTo>
                  <a:pt x="352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0"/>
            <a:ext cx="13234669" cy="352425"/>
          </a:xfrm>
          <a:custGeom>
            <a:avLst/>
            <a:gdLst/>
            <a:ahLst/>
            <a:cxnLst/>
            <a:rect l="l" t="t" r="r" b="b"/>
            <a:pathLst>
              <a:path w="13234669" h="352425">
                <a:moveTo>
                  <a:pt x="13234272" y="0"/>
                </a:moveTo>
                <a:lnTo>
                  <a:pt x="0" y="0"/>
                </a:lnTo>
                <a:lnTo>
                  <a:pt x="0" y="352424"/>
                </a:lnTo>
                <a:lnTo>
                  <a:pt x="13234272" y="352424"/>
                </a:lnTo>
                <a:lnTo>
                  <a:pt x="132342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29143"/>
            <a:ext cx="9144000" cy="7429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B21CC-1AF2-46F9-9782-FE5DC1A36EF0}" type="datetime1">
              <a:rPr lang="en-US" smtClean="0"/>
              <a:t>4/16/2024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5681" y="694994"/>
            <a:ext cx="16909336" cy="21389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400" b="1" i="0">
                <a:solidFill>
                  <a:srgbClr val="434343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64246" y="3675393"/>
            <a:ext cx="14531975" cy="2824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MathJax_SansSerif"/>
                <a:cs typeface="MathJax_Sans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2102020101798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197AC-C511-413C-B1EC-4800038D4DA2}" type="datetime1">
              <a:rPr lang="en-US" smtClean="0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oud_storage" TargetMode="External"/><Relationship Id="rId2" Type="http://schemas.openxmlformats.org/officeDocument/2006/relationships/hyperlink" Target="https://aws.amazon.com/what-is/cloud-storage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647499" y="2819996"/>
            <a:ext cx="19050" cy="9525"/>
          </a:xfrm>
          <a:custGeom>
            <a:avLst/>
            <a:gdLst/>
            <a:ahLst/>
            <a:cxnLst/>
            <a:rect l="l" t="t" r="r" b="b"/>
            <a:pathLst>
              <a:path w="19050" h="9525">
                <a:moveTo>
                  <a:pt x="16662" y="0"/>
                </a:moveTo>
                <a:lnTo>
                  <a:pt x="11912" y="0"/>
                </a:lnTo>
                <a:lnTo>
                  <a:pt x="11912" y="1905"/>
                </a:lnTo>
                <a:lnTo>
                  <a:pt x="9525" y="1905"/>
                </a:lnTo>
                <a:lnTo>
                  <a:pt x="11912" y="3810"/>
                </a:lnTo>
                <a:lnTo>
                  <a:pt x="14287" y="3810"/>
                </a:lnTo>
                <a:lnTo>
                  <a:pt x="11912" y="5715"/>
                </a:lnTo>
                <a:lnTo>
                  <a:pt x="0" y="5715"/>
                </a:lnTo>
                <a:lnTo>
                  <a:pt x="0" y="9525"/>
                </a:lnTo>
                <a:lnTo>
                  <a:pt x="4649" y="8096"/>
                </a:lnTo>
                <a:lnTo>
                  <a:pt x="10415" y="8096"/>
                </a:lnTo>
                <a:lnTo>
                  <a:pt x="15735" y="7381"/>
                </a:lnTo>
                <a:lnTo>
                  <a:pt x="19050" y="3810"/>
                </a:lnTo>
                <a:lnTo>
                  <a:pt x="19050" y="1905"/>
                </a:lnTo>
                <a:lnTo>
                  <a:pt x="16662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672497" y="7174992"/>
            <a:ext cx="19050" cy="28575"/>
          </a:xfrm>
          <a:custGeom>
            <a:avLst/>
            <a:gdLst/>
            <a:ahLst/>
            <a:cxnLst/>
            <a:rect l="l" t="t" r="r" b="b"/>
            <a:pathLst>
              <a:path w="19050" h="28575">
                <a:moveTo>
                  <a:pt x="0" y="0"/>
                </a:moveTo>
                <a:lnTo>
                  <a:pt x="16332" y="25717"/>
                </a:lnTo>
                <a:lnTo>
                  <a:pt x="19050" y="28575"/>
                </a:lnTo>
                <a:lnTo>
                  <a:pt x="11865" y="15671"/>
                </a:lnTo>
                <a:lnTo>
                  <a:pt x="6467" y="6786"/>
                </a:lnTo>
                <a:lnTo>
                  <a:pt x="2597" y="1651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9996" y="5644997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3879" y="12298"/>
                </a:moveTo>
                <a:lnTo>
                  <a:pt x="5025" y="15768"/>
                </a:lnTo>
                <a:lnTo>
                  <a:pt x="9525" y="28575"/>
                </a:lnTo>
                <a:lnTo>
                  <a:pt x="9525" y="26377"/>
                </a:lnTo>
                <a:lnTo>
                  <a:pt x="7370" y="20127"/>
                </a:lnTo>
                <a:lnTo>
                  <a:pt x="3879" y="12298"/>
                </a:lnTo>
                <a:close/>
              </a:path>
              <a:path w="9525" h="28575">
                <a:moveTo>
                  <a:pt x="0" y="0"/>
                </a:moveTo>
                <a:lnTo>
                  <a:pt x="0" y="2197"/>
                </a:lnTo>
                <a:lnTo>
                  <a:pt x="2161" y="8447"/>
                </a:lnTo>
                <a:lnTo>
                  <a:pt x="3879" y="12298"/>
                </a:lnTo>
                <a:lnTo>
                  <a:pt x="2085" y="6872"/>
                </a:lnTo>
                <a:lnTo>
                  <a:pt x="484" y="1684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934940" y="6932501"/>
            <a:ext cx="352425" cy="3343275"/>
          </a:xfrm>
          <a:custGeom>
            <a:avLst/>
            <a:gdLst/>
            <a:ahLst/>
            <a:cxnLst/>
            <a:rect l="l" t="t" r="r" b="b"/>
            <a:pathLst>
              <a:path w="352425" h="3343275">
                <a:moveTo>
                  <a:pt x="352425" y="0"/>
                </a:moveTo>
                <a:lnTo>
                  <a:pt x="0" y="0"/>
                </a:lnTo>
                <a:lnTo>
                  <a:pt x="0" y="3343275"/>
                </a:lnTo>
                <a:lnTo>
                  <a:pt x="352425" y="3343275"/>
                </a:lnTo>
                <a:lnTo>
                  <a:pt x="352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3234669" cy="352425"/>
          </a:xfrm>
          <a:custGeom>
            <a:avLst/>
            <a:gdLst/>
            <a:ahLst/>
            <a:cxnLst/>
            <a:rect l="l" t="t" r="r" b="b"/>
            <a:pathLst>
              <a:path w="13234669" h="352425">
                <a:moveTo>
                  <a:pt x="13234272" y="0"/>
                </a:moveTo>
                <a:lnTo>
                  <a:pt x="0" y="0"/>
                </a:lnTo>
                <a:lnTo>
                  <a:pt x="0" y="352424"/>
                </a:lnTo>
                <a:lnTo>
                  <a:pt x="13234272" y="352424"/>
                </a:lnTo>
                <a:lnTo>
                  <a:pt x="132342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740149" y="1270347"/>
            <a:ext cx="108204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4000" dirty="0"/>
              <a:t>Bhagwan Mahavir College Of Computer Application</a:t>
            </a:r>
            <a:endParaRPr sz="7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3D6810-A69F-5E6B-ED9D-C86ECE228B8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" y="1025537"/>
            <a:ext cx="1790700" cy="17335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1C7AC6B-0855-CBC9-2B95-7D2AE384C219}"/>
              </a:ext>
            </a:extLst>
          </p:cNvPr>
          <p:cNvSpPr txBox="1"/>
          <p:nvPr/>
        </p:nvSpPr>
        <p:spPr>
          <a:xfrm>
            <a:off x="7472618" y="4826684"/>
            <a:ext cx="3355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Subject : Seminar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Topic :  Cloud Storage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5B4F40-612A-435C-D741-0603D7431D44}"/>
              </a:ext>
            </a:extLst>
          </p:cNvPr>
          <p:cNvSpPr txBox="1"/>
          <p:nvPr/>
        </p:nvSpPr>
        <p:spPr>
          <a:xfrm>
            <a:off x="2101850" y="8280972"/>
            <a:ext cx="2394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Guided by : </a:t>
            </a:r>
          </a:p>
          <a:p>
            <a:r>
              <a:rPr lang="en-US" dirty="0" err="1"/>
              <a:t>Asst.Prof.Kruti</a:t>
            </a:r>
            <a:r>
              <a:rPr lang="en-US" dirty="0"/>
              <a:t> Patel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546DA0-2A59-920B-52F0-E6CFC429E181}"/>
              </a:ext>
            </a:extLst>
          </p:cNvPr>
          <p:cNvSpPr txBox="1"/>
          <p:nvPr/>
        </p:nvSpPr>
        <p:spPr>
          <a:xfrm>
            <a:off x="14560549" y="7819307"/>
            <a:ext cx="20600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Presentnted</a:t>
            </a:r>
            <a:r>
              <a:rPr lang="en-US" dirty="0"/>
              <a:t> by :</a:t>
            </a:r>
          </a:p>
          <a:p>
            <a:r>
              <a:rPr lang="en-US" dirty="0"/>
              <a:t>Tej </a:t>
            </a:r>
            <a:r>
              <a:rPr lang="en-US" dirty="0" err="1"/>
              <a:t>Sojitra</a:t>
            </a:r>
            <a:endParaRPr lang="en-US" dirty="0"/>
          </a:p>
          <a:p>
            <a:r>
              <a:rPr lang="en-US" dirty="0"/>
              <a:t>(2102020101798)</a:t>
            </a:r>
            <a:endParaRPr lang="en-IN" dirty="0"/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EBC20E94-9632-11DC-8A5F-ACC796036BE5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9C3E5A63-AFF4-4CAF-BB3B-B4475C333B63}" type="datetime1">
              <a:rPr lang="en-US" smtClean="0"/>
              <a:t>4/16/2024</a:t>
            </a:fld>
            <a:endParaRPr lang="en-US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A8B87EDA-7405-7892-9B1A-465131B60C5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40C533BB-BDC3-281D-403B-4042CFCA9AB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719936" y="9924998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719936" y="0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88" y="1368755"/>
            <a:ext cx="8096249" cy="740092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450" rIns="0" bIns="0" rtlCol="0">
            <a:spAutoFit/>
          </a:bodyPr>
          <a:lstStyle/>
          <a:p>
            <a:pPr marL="8858250">
              <a:lnSpc>
                <a:spcPct val="100000"/>
              </a:lnSpc>
              <a:spcBef>
                <a:spcPts val="100"/>
              </a:spcBef>
            </a:pPr>
            <a:r>
              <a:rPr sz="3750" dirty="0"/>
              <a:t>CLOUD</a:t>
            </a:r>
            <a:r>
              <a:rPr sz="3750" spc="170" dirty="0"/>
              <a:t> </a:t>
            </a:r>
            <a:r>
              <a:rPr sz="3750" spc="-60" dirty="0"/>
              <a:t>STORAGE</a:t>
            </a:r>
            <a:r>
              <a:rPr sz="3750" spc="185" dirty="0"/>
              <a:t> </a:t>
            </a:r>
            <a:r>
              <a:rPr sz="3750" spc="-40" dirty="0"/>
              <a:t>PROVIDERS</a:t>
            </a:r>
            <a:endParaRPr sz="375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086653" y="3264839"/>
            <a:ext cx="1174813" cy="34345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763484" y="3175673"/>
            <a:ext cx="6621780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5"/>
              </a:spcBef>
              <a:tabLst>
                <a:tab pos="2860675" algn="l"/>
              </a:tabLst>
            </a:pP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Meet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storage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providers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their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</a:t>
            </a:r>
            <a:r>
              <a:rPr sz="2750" spc="125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erings.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Amazon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Web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Services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Google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Microsoft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Azure,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diverse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range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options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available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50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market.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E2DCE71-F3B1-437D-6505-525B80E7C132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7EAA104E-3B01-4593-BCCB-C5E82931F1B3}" type="datetime1">
              <a:rPr lang="en-US" smtClean="0"/>
              <a:t>4/16/2024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C05DFAB-6368-6B9A-BE8C-B38D893DBD5E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F8920A8-7C3E-A091-56CE-49EC7EFFD84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10</a:t>
            </a:fld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635" cy="10287000"/>
            </a:xfrm>
            <a:custGeom>
              <a:avLst/>
              <a:gdLst/>
              <a:ahLst/>
              <a:cxnLst/>
              <a:rect l="l" t="t" r="r" b="b"/>
              <a:pathLst>
                <a:path w="18288635" h="10287000">
                  <a:moveTo>
                    <a:pt x="352425" y="0"/>
                  </a:moveTo>
                  <a:lnTo>
                    <a:pt x="0" y="0"/>
                  </a:lnTo>
                  <a:lnTo>
                    <a:pt x="0" y="2857500"/>
                  </a:lnTo>
                  <a:lnTo>
                    <a:pt x="352425" y="2857500"/>
                  </a:lnTo>
                  <a:lnTo>
                    <a:pt x="352425" y="0"/>
                  </a:lnTo>
                  <a:close/>
                </a:path>
                <a:path w="18288635" h="10287000">
                  <a:moveTo>
                    <a:pt x="18287988" y="9935007"/>
                  </a:moveTo>
                  <a:lnTo>
                    <a:pt x="0" y="9935007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9935007"/>
                  </a:lnTo>
                  <a:close/>
                </a:path>
                <a:path w="18288635" h="10287000">
                  <a:moveTo>
                    <a:pt x="18288038" y="12"/>
                  </a:moveTo>
                  <a:lnTo>
                    <a:pt x="17957534" y="12"/>
                  </a:lnTo>
                  <a:lnTo>
                    <a:pt x="17957534" y="1419237"/>
                  </a:lnTo>
                  <a:lnTo>
                    <a:pt x="18288038" y="1419237"/>
                  </a:lnTo>
                  <a:lnTo>
                    <a:pt x="18288038" y="12"/>
                  </a:lnTo>
                  <a:close/>
                </a:path>
              </a:pathLst>
            </a:custGeom>
            <a:solidFill>
              <a:srgbClr val="DB756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9096375" cy="1476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38100" rIns="0" bIns="0" rtlCol="0">
            <a:spAutoFit/>
          </a:bodyPr>
          <a:lstStyle/>
          <a:p>
            <a:pPr marL="392430">
              <a:lnSpc>
                <a:spcPct val="100000"/>
              </a:lnSpc>
              <a:spcBef>
                <a:spcPts val="300"/>
              </a:spcBef>
            </a:pPr>
            <a:r>
              <a:rPr sz="4100" spc="-40" dirty="0"/>
              <a:t>SCALABILITY</a:t>
            </a:r>
            <a:r>
              <a:rPr sz="4100" spc="114" dirty="0"/>
              <a:t> </a:t>
            </a:r>
            <a:r>
              <a:rPr sz="4100" dirty="0"/>
              <a:t>AND</a:t>
            </a:r>
            <a:r>
              <a:rPr sz="4100" spc="114" dirty="0"/>
              <a:t> </a:t>
            </a:r>
            <a:r>
              <a:rPr sz="4100" spc="-10" dirty="0"/>
              <a:t>FLEXIBILITY</a:t>
            </a:r>
            <a:endParaRPr sz="4100"/>
          </a:p>
        </p:txBody>
      </p:sp>
      <p:grpSp>
        <p:nvGrpSpPr>
          <p:cNvPr id="6" name="object 6"/>
          <p:cNvGrpSpPr/>
          <p:nvPr/>
        </p:nvGrpSpPr>
        <p:grpSpPr>
          <a:xfrm>
            <a:off x="702497" y="2445004"/>
            <a:ext cx="9096375" cy="5095875"/>
            <a:chOff x="702497" y="2445004"/>
            <a:chExt cx="9096375" cy="5095875"/>
          </a:xfrm>
        </p:grpSpPr>
        <p:sp>
          <p:nvSpPr>
            <p:cNvPr id="7" name="object 7"/>
            <p:cNvSpPr/>
            <p:nvPr/>
          </p:nvSpPr>
          <p:spPr>
            <a:xfrm>
              <a:off x="702497" y="2445004"/>
              <a:ext cx="9096375" cy="5095875"/>
            </a:xfrm>
            <a:custGeom>
              <a:avLst/>
              <a:gdLst/>
              <a:ahLst/>
              <a:cxnLst/>
              <a:rect l="l" t="t" r="r" b="b"/>
              <a:pathLst>
                <a:path w="9096375" h="5095875">
                  <a:moveTo>
                    <a:pt x="9096377" y="0"/>
                  </a:moveTo>
                  <a:lnTo>
                    <a:pt x="0" y="0"/>
                  </a:lnTo>
                  <a:lnTo>
                    <a:pt x="0" y="5095875"/>
                  </a:lnTo>
                  <a:lnTo>
                    <a:pt x="9096377" y="5095875"/>
                  </a:lnTo>
                  <a:lnTo>
                    <a:pt x="90963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24029" y="2756090"/>
              <a:ext cx="1852574" cy="392531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226752" y="2655996"/>
            <a:ext cx="7872730" cy="2419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62255" marR="266700" algn="ctr">
              <a:lnSpc>
                <a:spcPct val="100200"/>
              </a:lnSpc>
              <a:spcBef>
                <a:spcPts val="90"/>
              </a:spcBef>
              <a:tabLst>
                <a:tab pos="6872605" algn="l"/>
              </a:tabLst>
            </a:pP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Unleash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potential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3150" spc="-60" dirty="0">
                <a:solidFill>
                  <a:srgbClr val="B75442"/>
                </a:solidFill>
                <a:latin typeface="Verdana"/>
                <a:cs typeface="Verdana"/>
              </a:rPr>
              <a:t>and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ﬂexibility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o</a:t>
            </a:r>
            <a:r>
              <a:rPr sz="3150" spc="120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3150" spc="-100" dirty="0">
                <a:solidFill>
                  <a:srgbClr val="B75442"/>
                </a:solidFill>
                <a:latin typeface="Verdana"/>
                <a:cs typeface="Verdana"/>
              </a:rPr>
              <a:t>ered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55" dirty="0">
                <a:solidFill>
                  <a:srgbClr val="B75442"/>
                </a:solidFill>
                <a:latin typeface="Verdana"/>
                <a:cs typeface="Verdana"/>
              </a:rPr>
              <a:t>by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storage </a:t>
            </a:r>
            <a:r>
              <a:rPr sz="3150" spc="-165" dirty="0">
                <a:solidFill>
                  <a:srgbClr val="B75442"/>
                </a:solidFill>
                <a:latin typeface="Verdana"/>
                <a:cs typeface="Verdana"/>
              </a:rPr>
              <a:t>solutions.</a:t>
            </a:r>
            <a:r>
              <a:rPr sz="31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31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5" dirty="0">
                <a:solidFill>
                  <a:srgbClr val="B75442"/>
                </a:solidFill>
                <a:latin typeface="Verdana"/>
                <a:cs typeface="Verdana"/>
              </a:rPr>
              <a:t>how</a:t>
            </a:r>
            <a:r>
              <a:rPr sz="31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businesses</a:t>
            </a:r>
            <a:r>
              <a:rPr sz="31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can</a:t>
            </a:r>
            <a:endParaRPr sz="3150">
              <a:latin typeface="Verdana"/>
              <a:cs typeface="Verdana"/>
            </a:endParaRPr>
          </a:p>
          <a:p>
            <a:pPr marR="5080" algn="ctr">
              <a:lnSpc>
                <a:spcPts val="3750"/>
              </a:lnSpc>
              <a:spcBef>
                <a:spcPts val="100"/>
              </a:spcBef>
            </a:pP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e</a:t>
            </a:r>
            <a:r>
              <a:rPr sz="3150" spc="95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ortlessly</a:t>
            </a:r>
            <a:r>
              <a:rPr sz="3150" spc="-2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expand</a:t>
            </a:r>
            <a:r>
              <a:rPr sz="3150" spc="-24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their</a:t>
            </a:r>
            <a:r>
              <a:rPr sz="3150" spc="-2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75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3150" spc="-2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capacity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adapt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changing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5" dirty="0">
                <a:solidFill>
                  <a:srgbClr val="B75442"/>
                </a:solidFill>
                <a:latin typeface="Verdana"/>
                <a:cs typeface="Verdana"/>
              </a:rPr>
              <a:t>needs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80" dirty="0">
                <a:solidFill>
                  <a:srgbClr val="B75442"/>
                </a:solidFill>
                <a:latin typeface="Verdana"/>
                <a:cs typeface="Verdana"/>
              </a:rPr>
              <a:t>with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ease.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4D1C92B-DBFB-5327-E5B9-E92E3E56247D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5AE672D5-D4C3-4F94-8A2E-AEEB0FF7A7FF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5D97AA7-F38B-52CB-51C1-211C5BE2EB7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0CDFBAD-3F4B-DCFB-6390-EDE19D6C59F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11</a:t>
            </a:fld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635" cy="10287000"/>
            </a:xfrm>
            <a:custGeom>
              <a:avLst/>
              <a:gdLst/>
              <a:ahLst/>
              <a:cxnLst/>
              <a:rect l="l" t="t" r="r" b="b"/>
              <a:pathLst>
                <a:path w="18288635" h="10287000">
                  <a:moveTo>
                    <a:pt x="352425" y="0"/>
                  </a:moveTo>
                  <a:lnTo>
                    <a:pt x="0" y="0"/>
                  </a:lnTo>
                  <a:lnTo>
                    <a:pt x="0" y="2857500"/>
                  </a:lnTo>
                  <a:lnTo>
                    <a:pt x="352425" y="2857500"/>
                  </a:lnTo>
                  <a:lnTo>
                    <a:pt x="352425" y="0"/>
                  </a:lnTo>
                  <a:close/>
                </a:path>
                <a:path w="18288635" h="10287000">
                  <a:moveTo>
                    <a:pt x="18287988" y="9935007"/>
                  </a:moveTo>
                  <a:lnTo>
                    <a:pt x="0" y="9935007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9935007"/>
                  </a:lnTo>
                  <a:close/>
                </a:path>
                <a:path w="18288635" h="10287000">
                  <a:moveTo>
                    <a:pt x="18288038" y="12"/>
                  </a:moveTo>
                  <a:lnTo>
                    <a:pt x="17957534" y="12"/>
                  </a:lnTo>
                  <a:lnTo>
                    <a:pt x="17957534" y="1419237"/>
                  </a:lnTo>
                  <a:lnTo>
                    <a:pt x="18288038" y="1419237"/>
                  </a:lnTo>
                  <a:lnTo>
                    <a:pt x="18288038" y="12"/>
                  </a:lnTo>
                  <a:close/>
                </a:path>
              </a:pathLst>
            </a:custGeom>
            <a:solidFill>
              <a:srgbClr val="DB756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9096375" cy="1476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7625" rIns="0" bIns="0" rtlCol="0">
            <a:spAutoFit/>
          </a:bodyPr>
          <a:lstStyle/>
          <a:p>
            <a:pPr marL="386715">
              <a:lnSpc>
                <a:spcPct val="100000"/>
              </a:lnSpc>
              <a:spcBef>
                <a:spcPts val="375"/>
              </a:spcBef>
            </a:pPr>
            <a:r>
              <a:rPr sz="3800" spc="-400" dirty="0"/>
              <a:t>DATA</a:t>
            </a:r>
            <a:r>
              <a:rPr sz="3800" spc="160" dirty="0"/>
              <a:t> </a:t>
            </a:r>
            <a:r>
              <a:rPr sz="3800" spc="-10" dirty="0"/>
              <a:t>MIGRATION</a:t>
            </a:r>
            <a:r>
              <a:rPr sz="3800" spc="-145" dirty="0"/>
              <a:t> </a:t>
            </a:r>
            <a:r>
              <a:rPr sz="3800" dirty="0"/>
              <a:t>TO</a:t>
            </a:r>
            <a:r>
              <a:rPr sz="3800" spc="-40" dirty="0"/>
              <a:t> </a:t>
            </a:r>
            <a:r>
              <a:rPr sz="3800" dirty="0"/>
              <a:t>THE</a:t>
            </a:r>
            <a:r>
              <a:rPr sz="3800" spc="-10" dirty="0"/>
              <a:t> </a:t>
            </a:r>
            <a:r>
              <a:rPr sz="3800" spc="-20" dirty="0"/>
              <a:t>CLOUD</a:t>
            </a:r>
            <a:endParaRPr sz="3800" dirty="0"/>
          </a:p>
        </p:txBody>
      </p:sp>
      <p:grpSp>
        <p:nvGrpSpPr>
          <p:cNvPr id="6" name="object 6"/>
          <p:cNvGrpSpPr/>
          <p:nvPr/>
        </p:nvGrpSpPr>
        <p:grpSpPr>
          <a:xfrm>
            <a:off x="702497" y="2445004"/>
            <a:ext cx="9096375" cy="5095875"/>
            <a:chOff x="702497" y="2445004"/>
            <a:chExt cx="9096375" cy="5095875"/>
          </a:xfrm>
        </p:grpSpPr>
        <p:sp>
          <p:nvSpPr>
            <p:cNvPr id="7" name="object 7"/>
            <p:cNvSpPr/>
            <p:nvPr/>
          </p:nvSpPr>
          <p:spPr>
            <a:xfrm>
              <a:off x="702497" y="2445004"/>
              <a:ext cx="9096375" cy="5095875"/>
            </a:xfrm>
            <a:custGeom>
              <a:avLst/>
              <a:gdLst/>
              <a:ahLst/>
              <a:cxnLst/>
              <a:rect l="l" t="t" r="r" b="b"/>
              <a:pathLst>
                <a:path w="9096375" h="5095875">
                  <a:moveTo>
                    <a:pt x="9096377" y="0"/>
                  </a:moveTo>
                  <a:lnTo>
                    <a:pt x="0" y="0"/>
                  </a:lnTo>
                  <a:lnTo>
                    <a:pt x="0" y="5095875"/>
                  </a:lnTo>
                  <a:lnTo>
                    <a:pt x="9096377" y="5095875"/>
                  </a:lnTo>
                  <a:lnTo>
                    <a:pt x="90963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68530" y="2776893"/>
              <a:ext cx="1776196" cy="37172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153223" y="2655996"/>
            <a:ext cx="8020050" cy="241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5080" indent="-635" algn="ctr">
              <a:lnSpc>
                <a:spcPct val="99700"/>
              </a:lnSpc>
              <a:spcBef>
                <a:spcPts val="110"/>
              </a:spcBef>
              <a:tabLst>
                <a:tab pos="6498590" algn="l"/>
              </a:tabLst>
            </a:pP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Embark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on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a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25" dirty="0">
                <a:solidFill>
                  <a:srgbClr val="B75442"/>
                </a:solidFill>
                <a:latin typeface="Verdana"/>
                <a:cs typeface="Verdana"/>
              </a:rPr>
              <a:t>journey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as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we </a:t>
            </a:r>
            <a:r>
              <a:rPr sz="3150" spc="-125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process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0" dirty="0">
                <a:solidFill>
                  <a:srgbClr val="B75442"/>
                </a:solidFill>
                <a:latin typeface="Verdana"/>
                <a:cs typeface="Verdana"/>
              </a:rPr>
              <a:t>transferring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to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55" dirty="0">
                <a:solidFill>
                  <a:srgbClr val="B75442"/>
                </a:solidFill>
                <a:latin typeface="Verdana"/>
                <a:cs typeface="Verdana"/>
              </a:rPr>
              <a:t>cloud.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0" dirty="0">
                <a:solidFill>
                  <a:srgbClr val="B75442"/>
                </a:solidFill>
                <a:latin typeface="Verdana"/>
                <a:cs typeface="Verdana"/>
              </a:rPr>
              <a:t>strategies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B75442"/>
                </a:solidFill>
                <a:latin typeface="Verdana"/>
                <a:cs typeface="Verdana"/>
              </a:rPr>
              <a:t>best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practices</a:t>
            </a:r>
            <a:r>
              <a:rPr sz="3150" spc="-2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45" dirty="0">
                <a:solidFill>
                  <a:srgbClr val="B75442"/>
                </a:solidFill>
                <a:latin typeface="Verdana"/>
                <a:cs typeface="Verdana"/>
              </a:rPr>
              <a:t>for</a:t>
            </a:r>
            <a:r>
              <a:rPr sz="3150" spc="-24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seamless</a:t>
            </a:r>
            <a:r>
              <a:rPr sz="3150" spc="-2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4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e</a:t>
            </a:r>
            <a:r>
              <a:rPr sz="3150" spc="450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cient</a:t>
            </a:r>
            <a:r>
              <a:rPr sz="3150" spc="-25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B75442"/>
                </a:solidFill>
                <a:latin typeface="Verdana"/>
                <a:cs typeface="Verdana"/>
              </a:rPr>
              <a:t>data </a:t>
            </a:r>
            <a:r>
              <a:rPr sz="3150" spc="-45" dirty="0">
                <a:solidFill>
                  <a:srgbClr val="B75442"/>
                </a:solidFill>
                <a:latin typeface="Verdana"/>
                <a:cs typeface="Verdana"/>
              </a:rPr>
              <a:t>migration.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D47A72D-2938-2ACD-C4D0-1CD8BA298996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EFF715A2-4E78-43AB-893A-AB563E4B8E46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48BC792-901E-6575-9AFA-B680D067C62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7CC6B05-DEBE-A6B6-EA4F-DCCE9C1CB17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12</a:t>
            </a:fld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38272" y="3432683"/>
            <a:ext cx="1010919" cy="343535"/>
          </a:xfrm>
          <a:custGeom>
            <a:avLst/>
            <a:gdLst/>
            <a:ahLst/>
            <a:cxnLst/>
            <a:rect l="l" t="t" r="r" b="b"/>
            <a:pathLst>
              <a:path w="1010919" h="343535">
                <a:moveTo>
                  <a:pt x="27559" y="0"/>
                </a:moveTo>
                <a:lnTo>
                  <a:pt x="15240" y="0"/>
                </a:lnTo>
                <a:lnTo>
                  <a:pt x="10287" y="2044"/>
                </a:lnTo>
                <a:lnTo>
                  <a:pt x="6007" y="6235"/>
                </a:lnTo>
                <a:lnTo>
                  <a:pt x="2032" y="10248"/>
                </a:lnTo>
                <a:lnTo>
                  <a:pt x="0" y="15290"/>
                </a:lnTo>
                <a:lnTo>
                  <a:pt x="0" y="257797"/>
                </a:lnTo>
                <a:lnTo>
                  <a:pt x="2032" y="262890"/>
                </a:lnTo>
                <a:lnTo>
                  <a:pt x="6096" y="267157"/>
                </a:lnTo>
                <a:lnTo>
                  <a:pt x="10160" y="271373"/>
                </a:lnTo>
                <a:lnTo>
                  <a:pt x="15240" y="273481"/>
                </a:lnTo>
                <a:lnTo>
                  <a:pt x="27305" y="273481"/>
                </a:lnTo>
                <a:lnTo>
                  <a:pt x="32385" y="271373"/>
                </a:lnTo>
                <a:lnTo>
                  <a:pt x="36322" y="267157"/>
                </a:lnTo>
                <a:lnTo>
                  <a:pt x="40513" y="262890"/>
                </a:lnTo>
                <a:lnTo>
                  <a:pt x="42545" y="257797"/>
                </a:lnTo>
                <a:lnTo>
                  <a:pt x="42545" y="148551"/>
                </a:lnTo>
                <a:lnTo>
                  <a:pt x="44450" y="141820"/>
                </a:lnTo>
                <a:lnTo>
                  <a:pt x="48387" y="135851"/>
                </a:lnTo>
                <a:lnTo>
                  <a:pt x="52324" y="129806"/>
                </a:lnTo>
                <a:lnTo>
                  <a:pt x="57785" y="124942"/>
                </a:lnTo>
                <a:lnTo>
                  <a:pt x="64516" y="121234"/>
                </a:lnTo>
                <a:lnTo>
                  <a:pt x="71501" y="117538"/>
                </a:lnTo>
                <a:lnTo>
                  <a:pt x="79121" y="115684"/>
                </a:lnTo>
                <a:lnTo>
                  <a:pt x="157009" y="115684"/>
                </a:lnTo>
                <a:lnTo>
                  <a:pt x="153511" y="107492"/>
                </a:lnTo>
                <a:lnTo>
                  <a:pt x="148653" y="99663"/>
                </a:lnTo>
                <a:lnTo>
                  <a:pt x="145765" y="96316"/>
                </a:lnTo>
                <a:lnTo>
                  <a:pt x="42545" y="96316"/>
                </a:lnTo>
                <a:lnTo>
                  <a:pt x="42519" y="15290"/>
                </a:lnTo>
                <a:lnTo>
                  <a:pt x="40513" y="10337"/>
                </a:lnTo>
                <a:lnTo>
                  <a:pt x="36491" y="6146"/>
                </a:lnTo>
                <a:lnTo>
                  <a:pt x="32639" y="2082"/>
                </a:lnTo>
                <a:lnTo>
                  <a:pt x="27559" y="0"/>
                </a:lnTo>
                <a:close/>
              </a:path>
              <a:path w="1010919" h="343535">
                <a:moveTo>
                  <a:pt x="157009" y="115684"/>
                </a:moveTo>
                <a:lnTo>
                  <a:pt x="96139" y="115684"/>
                </a:lnTo>
                <a:lnTo>
                  <a:pt x="102743" y="117386"/>
                </a:lnTo>
                <a:lnTo>
                  <a:pt x="112141" y="124231"/>
                </a:lnTo>
                <a:lnTo>
                  <a:pt x="115570" y="128955"/>
                </a:lnTo>
                <a:lnTo>
                  <a:pt x="117964" y="135289"/>
                </a:lnTo>
                <a:lnTo>
                  <a:pt x="120015" y="140970"/>
                </a:lnTo>
                <a:lnTo>
                  <a:pt x="121031" y="147980"/>
                </a:lnTo>
                <a:lnTo>
                  <a:pt x="121031" y="257797"/>
                </a:lnTo>
                <a:lnTo>
                  <a:pt x="123063" y="262890"/>
                </a:lnTo>
                <a:lnTo>
                  <a:pt x="127254" y="267157"/>
                </a:lnTo>
                <a:lnTo>
                  <a:pt x="131318" y="271373"/>
                </a:lnTo>
                <a:lnTo>
                  <a:pt x="136398" y="273481"/>
                </a:lnTo>
                <a:lnTo>
                  <a:pt x="148336" y="273481"/>
                </a:lnTo>
                <a:lnTo>
                  <a:pt x="153416" y="271373"/>
                </a:lnTo>
                <a:lnTo>
                  <a:pt x="157480" y="267157"/>
                </a:lnTo>
                <a:lnTo>
                  <a:pt x="161544" y="262890"/>
                </a:lnTo>
                <a:lnTo>
                  <a:pt x="163576" y="257797"/>
                </a:lnTo>
                <a:lnTo>
                  <a:pt x="163576" y="156006"/>
                </a:lnTo>
                <a:lnTo>
                  <a:pt x="157226" y="116192"/>
                </a:lnTo>
                <a:lnTo>
                  <a:pt x="157009" y="115684"/>
                </a:lnTo>
                <a:close/>
              </a:path>
              <a:path w="1010919" h="343535">
                <a:moveTo>
                  <a:pt x="94742" y="75272"/>
                </a:moveTo>
                <a:lnTo>
                  <a:pt x="57023" y="85734"/>
                </a:lnTo>
                <a:lnTo>
                  <a:pt x="42545" y="96316"/>
                </a:lnTo>
                <a:lnTo>
                  <a:pt x="145765" y="96316"/>
                </a:lnTo>
                <a:lnTo>
                  <a:pt x="106862" y="75982"/>
                </a:lnTo>
                <a:lnTo>
                  <a:pt x="94742" y="75272"/>
                </a:lnTo>
                <a:close/>
              </a:path>
              <a:path w="1010919" h="343535">
                <a:moveTo>
                  <a:pt x="221488" y="290169"/>
                </a:moveTo>
                <a:lnTo>
                  <a:pt x="203581" y="311353"/>
                </a:lnTo>
                <a:lnTo>
                  <a:pt x="203962" y="316547"/>
                </a:lnTo>
                <a:lnTo>
                  <a:pt x="206629" y="321322"/>
                </a:lnTo>
                <a:lnTo>
                  <a:pt x="209296" y="326161"/>
                </a:lnTo>
                <a:lnTo>
                  <a:pt x="213487" y="329895"/>
                </a:lnTo>
                <a:lnTo>
                  <a:pt x="219202" y="332511"/>
                </a:lnTo>
                <a:lnTo>
                  <a:pt x="224917" y="335826"/>
                </a:lnTo>
                <a:lnTo>
                  <a:pt x="269240" y="343458"/>
                </a:lnTo>
                <a:lnTo>
                  <a:pt x="282053" y="342811"/>
                </a:lnTo>
                <a:lnTo>
                  <a:pt x="326657" y="327300"/>
                </a:lnTo>
                <a:lnTo>
                  <a:pt x="349154" y="303390"/>
                </a:lnTo>
                <a:lnTo>
                  <a:pt x="261747" y="303390"/>
                </a:lnTo>
                <a:lnTo>
                  <a:pt x="254508" y="302018"/>
                </a:lnTo>
                <a:lnTo>
                  <a:pt x="247904" y="299288"/>
                </a:lnTo>
                <a:lnTo>
                  <a:pt x="241173" y="296608"/>
                </a:lnTo>
                <a:lnTo>
                  <a:pt x="236093" y="294474"/>
                </a:lnTo>
                <a:lnTo>
                  <a:pt x="232410" y="292874"/>
                </a:lnTo>
                <a:lnTo>
                  <a:pt x="226822" y="290195"/>
                </a:lnTo>
                <a:lnTo>
                  <a:pt x="221488" y="290169"/>
                </a:lnTo>
                <a:close/>
              </a:path>
              <a:path w="1010919" h="343535">
                <a:moveTo>
                  <a:pt x="362425" y="259397"/>
                </a:moveTo>
                <a:lnTo>
                  <a:pt x="320040" y="259397"/>
                </a:lnTo>
                <a:lnTo>
                  <a:pt x="319134" y="267335"/>
                </a:lnTo>
                <a:lnTo>
                  <a:pt x="317373" y="274015"/>
                </a:lnTo>
                <a:lnTo>
                  <a:pt x="284734" y="301869"/>
                </a:lnTo>
                <a:lnTo>
                  <a:pt x="269621" y="303390"/>
                </a:lnTo>
                <a:lnTo>
                  <a:pt x="349154" y="303390"/>
                </a:lnTo>
                <a:lnTo>
                  <a:pt x="350393" y="301586"/>
                </a:lnTo>
                <a:lnTo>
                  <a:pt x="355893" y="290359"/>
                </a:lnTo>
                <a:lnTo>
                  <a:pt x="359822" y="277860"/>
                </a:lnTo>
                <a:lnTo>
                  <a:pt x="362180" y="264089"/>
                </a:lnTo>
                <a:lnTo>
                  <a:pt x="362425" y="259397"/>
                </a:lnTo>
                <a:close/>
              </a:path>
              <a:path w="1010919" h="343535">
                <a:moveTo>
                  <a:pt x="226568" y="75272"/>
                </a:moveTo>
                <a:lnTo>
                  <a:pt x="214376" y="75272"/>
                </a:lnTo>
                <a:lnTo>
                  <a:pt x="209296" y="77317"/>
                </a:lnTo>
                <a:lnTo>
                  <a:pt x="201168" y="85521"/>
                </a:lnTo>
                <a:lnTo>
                  <a:pt x="199009" y="90538"/>
                </a:lnTo>
                <a:lnTo>
                  <a:pt x="199066" y="203365"/>
                </a:lnTo>
                <a:lnTo>
                  <a:pt x="207010" y="240677"/>
                </a:lnTo>
                <a:lnTo>
                  <a:pt x="238845" y="271559"/>
                </a:lnTo>
                <a:lnTo>
                  <a:pt x="268224" y="276987"/>
                </a:lnTo>
                <a:lnTo>
                  <a:pt x="276078" y="276672"/>
                </a:lnTo>
                <a:lnTo>
                  <a:pt x="314940" y="263145"/>
                </a:lnTo>
                <a:lnTo>
                  <a:pt x="320040" y="259397"/>
                </a:lnTo>
                <a:lnTo>
                  <a:pt x="362425" y="259397"/>
                </a:lnTo>
                <a:lnTo>
                  <a:pt x="362966" y="249047"/>
                </a:lnTo>
                <a:lnTo>
                  <a:pt x="362966" y="236575"/>
                </a:lnTo>
                <a:lnTo>
                  <a:pt x="277368" y="236575"/>
                </a:lnTo>
                <a:lnTo>
                  <a:pt x="268674" y="235961"/>
                </a:lnTo>
                <a:lnTo>
                  <a:pt x="242099" y="205716"/>
                </a:lnTo>
                <a:lnTo>
                  <a:pt x="241534" y="90538"/>
                </a:lnTo>
                <a:lnTo>
                  <a:pt x="239649" y="85610"/>
                </a:lnTo>
                <a:lnTo>
                  <a:pt x="235500" y="81419"/>
                </a:lnTo>
                <a:lnTo>
                  <a:pt x="231648" y="77343"/>
                </a:lnTo>
                <a:lnTo>
                  <a:pt x="226568" y="75272"/>
                </a:lnTo>
                <a:close/>
              </a:path>
              <a:path w="1010919" h="343535">
                <a:moveTo>
                  <a:pt x="347726" y="75272"/>
                </a:moveTo>
                <a:lnTo>
                  <a:pt x="335534" y="75272"/>
                </a:lnTo>
                <a:lnTo>
                  <a:pt x="330454" y="77343"/>
                </a:lnTo>
                <a:lnTo>
                  <a:pt x="326517" y="81508"/>
                </a:lnTo>
                <a:lnTo>
                  <a:pt x="322453" y="85610"/>
                </a:lnTo>
                <a:lnTo>
                  <a:pt x="320441" y="90538"/>
                </a:lnTo>
                <a:lnTo>
                  <a:pt x="320421" y="203365"/>
                </a:lnTo>
                <a:lnTo>
                  <a:pt x="318516" y="210210"/>
                </a:lnTo>
                <a:lnTo>
                  <a:pt x="310896" y="222618"/>
                </a:lnTo>
                <a:lnTo>
                  <a:pt x="305689" y="227545"/>
                </a:lnTo>
                <a:lnTo>
                  <a:pt x="292735" y="234784"/>
                </a:lnTo>
                <a:lnTo>
                  <a:pt x="285496" y="236575"/>
                </a:lnTo>
                <a:lnTo>
                  <a:pt x="362966" y="236575"/>
                </a:lnTo>
                <a:lnTo>
                  <a:pt x="362966" y="90538"/>
                </a:lnTo>
                <a:lnTo>
                  <a:pt x="360934" y="85521"/>
                </a:lnTo>
                <a:lnTo>
                  <a:pt x="352806" y="77317"/>
                </a:lnTo>
                <a:lnTo>
                  <a:pt x="347726" y="75272"/>
                </a:lnTo>
                <a:close/>
              </a:path>
              <a:path w="1010919" h="343535">
                <a:moveTo>
                  <a:pt x="552831" y="256311"/>
                </a:moveTo>
                <a:lnTo>
                  <a:pt x="442722" y="256311"/>
                </a:lnTo>
                <a:lnTo>
                  <a:pt x="444373" y="257835"/>
                </a:lnTo>
                <a:lnTo>
                  <a:pt x="483647" y="275899"/>
                </a:lnTo>
                <a:lnTo>
                  <a:pt x="497459" y="276987"/>
                </a:lnTo>
                <a:lnTo>
                  <a:pt x="509964" y="276143"/>
                </a:lnTo>
                <a:lnTo>
                  <a:pt x="521779" y="273613"/>
                </a:lnTo>
                <a:lnTo>
                  <a:pt x="532927" y="269394"/>
                </a:lnTo>
                <a:lnTo>
                  <a:pt x="543433" y="263486"/>
                </a:lnTo>
                <a:lnTo>
                  <a:pt x="552831" y="256311"/>
                </a:lnTo>
                <a:close/>
              </a:path>
              <a:path w="1010919" h="343535">
                <a:moveTo>
                  <a:pt x="427863" y="0"/>
                </a:moveTo>
                <a:lnTo>
                  <a:pt x="415544" y="0"/>
                </a:lnTo>
                <a:lnTo>
                  <a:pt x="410464" y="2133"/>
                </a:lnTo>
                <a:lnTo>
                  <a:pt x="406273" y="6413"/>
                </a:lnTo>
                <a:lnTo>
                  <a:pt x="402336" y="10617"/>
                </a:lnTo>
                <a:lnTo>
                  <a:pt x="400304" y="15697"/>
                </a:lnTo>
                <a:lnTo>
                  <a:pt x="400304" y="259816"/>
                </a:lnTo>
                <a:lnTo>
                  <a:pt x="402336" y="264934"/>
                </a:lnTo>
                <a:lnTo>
                  <a:pt x="410464" y="273138"/>
                </a:lnTo>
                <a:lnTo>
                  <a:pt x="415544" y="275196"/>
                </a:lnTo>
                <a:lnTo>
                  <a:pt x="427863" y="275196"/>
                </a:lnTo>
                <a:lnTo>
                  <a:pt x="432943" y="273050"/>
                </a:lnTo>
                <a:lnTo>
                  <a:pt x="440182" y="265176"/>
                </a:lnTo>
                <a:lnTo>
                  <a:pt x="442087" y="261023"/>
                </a:lnTo>
                <a:lnTo>
                  <a:pt x="442722" y="256311"/>
                </a:lnTo>
                <a:lnTo>
                  <a:pt x="552831" y="256311"/>
                </a:lnTo>
                <a:lnTo>
                  <a:pt x="553098" y="256107"/>
                </a:lnTo>
                <a:lnTo>
                  <a:pt x="561705" y="247553"/>
                </a:lnTo>
                <a:lnTo>
                  <a:pt x="569239" y="237824"/>
                </a:lnTo>
                <a:lnTo>
                  <a:pt x="569979" y="236575"/>
                </a:lnTo>
                <a:lnTo>
                  <a:pt x="493649" y="236575"/>
                </a:lnTo>
                <a:lnTo>
                  <a:pt x="486243" y="236078"/>
                </a:lnTo>
                <a:lnTo>
                  <a:pt x="451792" y="213248"/>
                </a:lnTo>
                <a:lnTo>
                  <a:pt x="441325" y="174548"/>
                </a:lnTo>
                <a:lnTo>
                  <a:pt x="441751" y="165838"/>
                </a:lnTo>
                <a:lnTo>
                  <a:pt x="461021" y="125674"/>
                </a:lnTo>
                <a:lnTo>
                  <a:pt x="493649" y="113893"/>
                </a:lnTo>
                <a:lnTo>
                  <a:pt x="570502" y="113893"/>
                </a:lnTo>
                <a:lnTo>
                  <a:pt x="569237" y="111791"/>
                </a:lnTo>
                <a:lnTo>
                  <a:pt x="561689" y="102249"/>
                </a:lnTo>
                <a:lnTo>
                  <a:pt x="553768" y="94589"/>
                </a:lnTo>
                <a:lnTo>
                  <a:pt x="442849" y="94589"/>
                </a:lnTo>
                <a:lnTo>
                  <a:pt x="442828" y="15697"/>
                </a:lnTo>
                <a:lnTo>
                  <a:pt x="440817" y="10680"/>
                </a:lnTo>
                <a:lnTo>
                  <a:pt x="432943" y="2133"/>
                </a:lnTo>
                <a:lnTo>
                  <a:pt x="427863" y="0"/>
                </a:lnTo>
                <a:close/>
              </a:path>
              <a:path w="1010919" h="343535">
                <a:moveTo>
                  <a:pt x="570502" y="113893"/>
                </a:moveTo>
                <a:lnTo>
                  <a:pt x="493649" y="113893"/>
                </a:lnTo>
                <a:lnTo>
                  <a:pt x="501106" y="114367"/>
                </a:lnTo>
                <a:lnTo>
                  <a:pt x="508063" y="115790"/>
                </a:lnTo>
                <a:lnTo>
                  <a:pt x="538988" y="142849"/>
                </a:lnTo>
                <a:lnTo>
                  <a:pt x="545846" y="174548"/>
                </a:lnTo>
                <a:lnTo>
                  <a:pt x="545411" y="183280"/>
                </a:lnTo>
                <a:lnTo>
                  <a:pt x="530860" y="219208"/>
                </a:lnTo>
                <a:lnTo>
                  <a:pt x="493649" y="236575"/>
                </a:lnTo>
                <a:lnTo>
                  <a:pt x="569979" y="236575"/>
                </a:lnTo>
                <a:lnTo>
                  <a:pt x="586996" y="188843"/>
                </a:lnTo>
                <a:lnTo>
                  <a:pt x="587756" y="174548"/>
                </a:lnTo>
                <a:lnTo>
                  <a:pt x="586996" y="160244"/>
                </a:lnTo>
                <a:lnTo>
                  <a:pt x="584723" y="146804"/>
                </a:lnTo>
                <a:lnTo>
                  <a:pt x="580951" y="134227"/>
                </a:lnTo>
                <a:lnTo>
                  <a:pt x="575691" y="122516"/>
                </a:lnTo>
                <a:lnTo>
                  <a:pt x="570502" y="113893"/>
                </a:lnTo>
                <a:close/>
              </a:path>
              <a:path w="1010919" h="343535">
                <a:moveTo>
                  <a:pt x="496824" y="73482"/>
                </a:moveTo>
                <a:lnTo>
                  <a:pt x="456057" y="84328"/>
                </a:lnTo>
                <a:lnTo>
                  <a:pt x="449580" y="89103"/>
                </a:lnTo>
                <a:lnTo>
                  <a:pt x="447167" y="90843"/>
                </a:lnTo>
                <a:lnTo>
                  <a:pt x="444881" y="92671"/>
                </a:lnTo>
                <a:lnTo>
                  <a:pt x="442849" y="94589"/>
                </a:lnTo>
                <a:lnTo>
                  <a:pt x="553768" y="94589"/>
                </a:lnTo>
                <a:lnTo>
                  <a:pt x="509444" y="74308"/>
                </a:lnTo>
                <a:lnTo>
                  <a:pt x="496824" y="73482"/>
                </a:lnTo>
                <a:close/>
              </a:path>
              <a:path w="1010919" h="343535">
                <a:moveTo>
                  <a:pt x="642747" y="78003"/>
                </a:moveTo>
                <a:lnTo>
                  <a:pt x="630428" y="78003"/>
                </a:lnTo>
                <a:lnTo>
                  <a:pt x="625348" y="80086"/>
                </a:lnTo>
                <a:lnTo>
                  <a:pt x="621284" y="84239"/>
                </a:lnTo>
                <a:lnTo>
                  <a:pt x="617093" y="88341"/>
                </a:lnTo>
                <a:lnTo>
                  <a:pt x="615117" y="93218"/>
                </a:lnTo>
                <a:lnTo>
                  <a:pt x="615061" y="257797"/>
                </a:lnTo>
                <a:lnTo>
                  <a:pt x="617093" y="262890"/>
                </a:lnTo>
                <a:lnTo>
                  <a:pt x="621157" y="267157"/>
                </a:lnTo>
                <a:lnTo>
                  <a:pt x="625221" y="271373"/>
                </a:lnTo>
                <a:lnTo>
                  <a:pt x="630301" y="273481"/>
                </a:lnTo>
                <a:lnTo>
                  <a:pt x="642366" y="273481"/>
                </a:lnTo>
                <a:lnTo>
                  <a:pt x="647446" y="271373"/>
                </a:lnTo>
                <a:lnTo>
                  <a:pt x="651510" y="267157"/>
                </a:lnTo>
                <a:lnTo>
                  <a:pt x="655574" y="262890"/>
                </a:lnTo>
                <a:lnTo>
                  <a:pt x="657606" y="257797"/>
                </a:lnTo>
                <a:lnTo>
                  <a:pt x="657606" y="159346"/>
                </a:lnTo>
                <a:lnTo>
                  <a:pt x="658876" y="152311"/>
                </a:lnTo>
                <a:lnTo>
                  <a:pt x="661543" y="145757"/>
                </a:lnTo>
                <a:lnTo>
                  <a:pt x="664083" y="139204"/>
                </a:lnTo>
                <a:lnTo>
                  <a:pt x="667512" y="133337"/>
                </a:lnTo>
                <a:lnTo>
                  <a:pt x="694817" y="112522"/>
                </a:lnTo>
                <a:lnTo>
                  <a:pt x="730596" y="112522"/>
                </a:lnTo>
                <a:lnTo>
                  <a:pt x="736473" y="107200"/>
                </a:lnTo>
                <a:lnTo>
                  <a:pt x="738505" y="101815"/>
                </a:lnTo>
                <a:lnTo>
                  <a:pt x="738505" y="98386"/>
                </a:lnTo>
                <a:lnTo>
                  <a:pt x="657606" y="98386"/>
                </a:lnTo>
                <a:lnTo>
                  <a:pt x="657479" y="92900"/>
                </a:lnTo>
                <a:lnTo>
                  <a:pt x="655447" y="88188"/>
                </a:lnTo>
                <a:lnTo>
                  <a:pt x="651764" y="84239"/>
                </a:lnTo>
                <a:lnTo>
                  <a:pt x="647827" y="80086"/>
                </a:lnTo>
                <a:lnTo>
                  <a:pt x="642747" y="78003"/>
                </a:lnTo>
                <a:close/>
              </a:path>
              <a:path w="1010919" h="343535">
                <a:moveTo>
                  <a:pt x="730596" y="112522"/>
                </a:moveTo>
                <a:lnTo>
                  <a:pt x="702437" y="112522"/>
                </a:lnTo>
                <a:lnTo>
                  <a:pt x="705485" y="113169"/>
                </a:lnTo>
                <a:lnTo>
                  <a:pt x="708393" y="114541"/>
                </a:lnTo>
                <a:lnTo>
                  <a:pt x="711073" y="115735"/>
                </a:lnTo>
                <a:lnTo>
                  <a:pt x="714502" y="116370"/>
                </a:lnTo>
                <a:lnTo>
                  <a:pt x="723773" y="116370"/>
                </a:lnTo>
                <a:lnTo>
                  <a:pt x="728345" y="114541"/>
                </a:lnTo>
                <a:lnTo>
                  <a:pt x="730596" y="112522"/>
                </a:lnTo>
                <a:close/>
              </a:path>
              <a:path w="1010919" h="343535">
                <a:moveTo>
                  <a:pt x="716915" y="73482"/>
                </a:moveTo>
                <a:lnTo>
                  <a:pt x="710565" y="73482"/>
                </a:lnTo>
                <a:lnTo>
                  <a:pt x="703468" y="73813"/>
                </a:lnTo>
                <a:lnTo>
                  <a:pt x="667339" y="88886"/>
                </a:lnTo>
                <a:lnTo>
                  <a:pt x="657606" y="98386"/>
                </a:lnTo>
                <a:lnTo>
                  <a:pt x="738505" y="98386"/>
                </a:lnTo>
                <a:lnTo>
                  <a:pt x="738505" y="87452"/>
                </a:lnTo>
                <a:lnTo>
                  <a:pt x="735330" y="82105"/>
                </a:lnTo>
                <a:lnTo>
                  <a:pt x="729234" y="78689"/>
                </a:lnTo>
                <a:lnTo>
                  <a:pt x="723138" y="75209"/>
                </a:lnTo>
                <a:lnTo>
                  <a:pt x="716915" y="73482"/>
                </a:lnTo>
                <a:close/>
              </a:path>
              <a:path w="1010919" h="343535">
                <a:moveTo>
                  <a:pt x="783336" y="18199"/>
                </a:moveTo>
                <a:lnTo>
                  <a:pt x="768731" y="18199"/>
                </a:lnTo>
                <a:lnTo>
                  <a:pt x="762762" y="19989"/>
                </a:lnTo>
                <a:lnTo>
                  <a:pt x="758088" y="23660"/>
                </a:lnTo>
                <a:lnTo>
                  <a:pt x="753491" y="27114"/>
                </a:lnTo>
                <a:lnTo>
                  <a:pt x="751205" y="32524"/>
                </a:lnTo>
                <a:lnTo>
                  <a:pt x="751225" y="51917"/>
                </a:lnTo>
                <a:lnTo>
                  <a:pt x="753364" y="57264"/>
                </a:lnTo>
                <a:lnTo>
                  <a:pt x="757682" y="60921"/>
                </a:lnTo>
                <a:lnTo>
                  <a:pt x="762000" y="64503"/>
                </a:lnTo>
                <a:lnTo>
                  <a:pt x="767969" y="66294"/>
                </a:lnTo>
                <a:lnTo>
                  <a:pt x="782955" y="66294"/>
                </a:lnTo>
                <a:lnTo>
                  <a:pt x="788797" y="64503"/>
                </a:lnTo>
                <a:lnTo>
                  <a:pt x="793242" y="60921"/>
                </a:lnTo>
                <a:lnTo>
                  <a:pt x="797814" y="57327"/>
                </a:lnTo>
                <a:lnTo>
                  <a:pt x="799973" y="51917"/>
                </a:lnTo>
                <a:lnTo>
                  <a:pt x="799927" y="32524"/>
                </a:lnTo>
                <a:lnTo>
                  <a:pt x="797814" y="27254"/>
                </a:lnTo>
                <a:lnTo>
                  <a:pt x="793405" y="23583"/>
                </a:lnTo>
                <a:lnTo>
                  <a:pt x="789178" y="20027"/>
                </a:lnTo>
                <a:lnTo>
                  <a:pt x="783336" y="18199"/>
                </a:lnTo>
                <a:close/>
              </a:path>
              <a:path w="1010919" h="343535">
                <a:moveTo>
                  <a:pt x="781558" y="75272"/>
                </a:moveTo>
                <a:lnTo>
                  <a:pt x="769620" y="75272"/>
                </a:lnTo>
                <a:lnTo>
                  <a:pt x="764667" y="77317"/>
                </a:lnTo>
                <a:lnTo>
                  <a:pt x="760476" y="81419"/>
                </a:lnTo>
                <a:lnTo>
                  <a:pt x="756412" y="85521"/>
                </a:lnTo>
                <a:lnTo>
                  <a:pt x="754380" y="90538"/>
                </a:lnTo>
                <a:lnTo>
                  <a:pt x="754403" y="257797"/>
                </a:lnTo>
                <a:lnTo>
                  <a:pt x="756285" y="262801"/>
                </a:lnTo>
                <a:lnTo>
                  <a:pt x="764159" y="271348"/>
                </a:lnTo>
                <a:lnTo>
                  <a:pt x="769366" y="273481"/>
                </a:lnTo>
                <a:lnTo>
                  <a:pt x="781685" y="273481"/>
                </a:lnTo>
                <a:lnTo>
                  <a:pt x="786638" y="271373"/>
                </a:lnTo>
                <a:lnTo>
                  <a:pt x="790702" y="267157"/>
                </a:lnTo>
                <a:lnTo>
                  <a:pt x="794766" y="262890"/>
                </a:lnTo>
                <a:lnTo>
                  <a:pt x="796798" y="257797"/>
                </a:lnTo>
                <a:lnTo>
                  <a:pt x="796798" y="90538"/>
                </a:lnTo>
                <a:lnTo>
                  <a:pt x="794766" y="85521"/>
                </a:lnTo>
                <a:lnTo>
                  <a:pt x="786638" y="77317"/>
                </a:lnTo>
                <a:lnTo>
                  <a:pt x="781558" y="75272"/>
                </a:lnTo>
                <a:close/>
              </a:path>
              <a:path w="1010919" h="343535">
                <a:moveTo>
                  <a:pt x="913130" y="73482"/>
                </a:moveTo>
                <a:lnTo>
                  <a:pt x="867283" y="86715"/>
                </a:lnTo>
                <a:lnTo>
                  <a:pt x="834771" y="122859"/>
                </a:lnTo>
                <a:lnTo>
                  <a:pt x="823698" y="160903"/>
                </a:lnTo>
                <a:lnTo>
                  <a:pt x="822960" y="175234"/>
                </a:lnTo>
                <a:lnTo>
                  <a:pt x="823698" y="189414"/>
                </a:lnTo>
                <a:lnTo>
                  <a:pt x="834771" y="227342"/>
                </a:lnTo>
                <a:lnTo>
                  <a:pt x="867410" y="263664"/>
                </a:lnTo>
                <a:lnTo>
                  <a:pt x="913765" y="276987"/>
                </a:lnTo>
                <a:lnTo>
                  <a:pt x="921547" y="276629"/>
                </a:lnTo>
                <a:lnTo>
                  <a:pt x="961713" y="260866"/>
                </a:lnTo>
                <a:lnTo>
                  <a:pt x="968121" y="255625"/>
                </a:lnTo>
                <a:lnTo>
                  <a:pt x="1010412" y="255625"/>
                </a:lnTo>
                <a:lnTo>
                  <a:pt x="1010412" y="236575"/>
                </a:lnTo>
                <a:lnTo>
                  <a:pt x="916940" y="236575"/>
                </a:lnTo>
                <a:lnTo>
                  <a:pt x="909701" y="236078"/>
                </a:lnTo>
                <a:lnTo>
                  <a:pt x="875339" y="213344"/>
                </a:lnTo>
                <a:lnTo>
                  <a:pt x="864743" y="175234"/>
                </a:lnTo>
                <a:lnTo>
                  <a:pt x="865171" y="166414"/>
                </a:lnTo>
                <a:lnTo>
                  <a:pt x="879697" y="130954"/>
                </a:lnTo>
                <a:lnTo>
                  <a:pt x="916940" y="113893"/>
                </a:lnTo>
                <a:lnTo>
                  <a:pt x="1010412" y="113893"/>
                </a:lnTo>
                <a:lnTo>
                  <a:pt x="1010412" y="93243"/>
                </a:lnTo>
                <a:lnTo>
                  <a:pt x="967740" y="93243"/>
                </a:lnTo>
                <a:lnTo>
                  <a:pt x="962284" y="88943"/>
                </a:lnTo>
                <a:lnTo>
                  <a:pt x="956389" y="85110"/>
                </a:lnTo>
                <a:lnTo>
                  <a:pt x="921011" y="73817"/>
                </a:lnTo>
                <a:lnTo>
                  <a:pt x="913130" y="73482"/>
                </a:lnTo>
                <a:close/>
              </a:path>
              <a:path w="1010919" h="343535">
                <a:moveTo>
                  <a:pt x="1010412" y="255625"/>
                </a:moveTo>
                <a:lnTo>
                  <a:pt x="968121" y="255625"/>
                </a:lnTo>
                <a:lnTo>
                  <a:pt x="968756" y="259918"/>
                </a:lnTo>
                <a:lnTo>
                  <a:pt x="970661" y="263740"/>
                </a:lnTo>
                <a:lnTo>
                  <a:pt x="973779" y="267157"/>
                </a:lnTo>
                <a:lnTo>
                  <a:pt x="977646" y="271348"/>
                </a:lnTo>
                <a:lnTo>
                  <a:pt x="982726" y="273481"/>
                </a:lnTo>
                <a:lnTo>
                  <a:pt x="995172" y="273481"/>
                </a:lnTo>
                <a:lnTo>
                  <a:pt x="1000125" y="271373"/>
                </a:lnTo>
                <a:lnTo>
                  <a:pt x="1004261" y="267081"/>
                </a:lnTo>
                <a:lnTo>
                  <a:pt x="1008253" y="262890"/>
                </a:lnTo>
                <a:lnTo>
                  <a:pt x="1010412" y="257797"/>
                </a:lnTo>
                <a:lnTo>
                  <a:pt x="1010412" y="255625"/>
                </a:lnTo>
                <a:close/>
              </a:path>
              <a:path w="1010919" h="343535">
                <a:moveTo>
                  <a:pt x="1010412" y="113893"/>
                </a:moveTo>
                <a:lnTo>
                  <a:pt x="916940" y="113893"/>
                </a:lnTo>
                <a:lnTo>
                  <a:pt x="924345" y="114379"/>
                </a:lnTo>
                <a:lnTo>
                  <a:pt x="931322" y="115836"/>
                </a:lnTo>
                <a:lnTo>
                  <a:pt x="962533" y="143281"/>
                </a:lnTo>
                <a:lnTo>
                  <a:pt x="969264" y="175234"/>
                </a:lnTo>
                <a:lnTo>
                  <a:pt x="968837" y="183921"/>
                </a:lnTo>
                <a:lnTo>
                  <a:pt x="954500" y="219484"/>
                </a:lnTo>
                <a:lnTo>
                  <a:pt x="916940" y="236575"/>
                </a:lnTo>
                <a:lnTo>
                  <a:pt x="1010412" y="236575"/>
                </a:lnTo>
                <a:lnTo>
                  <a:pt x="1010412" y="113893"/>
                </a:lnTo>
                <a:close/>
              </a:path>
              <a:path w="1010919" h="343535">
                <a:moveTo>
                  <a:pt x="995045" y="0"/>
                </a:moveTo>
                <a:lnTo>
                  <a:pt x="982853" y="0"/>
                </a:lnTo>
                <a:lnTo>
                  <a:pt x="977646" y="2082"/>
                </a:lnTo>
                <a:lnTo>
                  <a:pt x="973709" y="6235"/>
                </a:lnTo>
                <a:lnTo>
                  <a:pt x="969772" y="10337"/>
                </a:lnTo>
                <a:lnTo>
                  <a:pt x="967765" y="15290"/>
                </a:lnTo>
                <a:lnTo>
                  <a:pt x="967740" y="93243"/>
                </a:lnTo>
                <a:lnTo>
                  <a:pt x="1010412" y="93243"/>
                </a:lnTo>
                <a:lnTo>
                  <a:pt x="1010412" y="15290"/>
                </a:lnTo>
                <a:lnTo>
                  <a:pt x="1008253" y="10248"/>
                </a:lnTo>
                <a:lnTo>
                  <a:pt x="1000125" y="2044"/>
                </a:lnTo>
                <a:lnTo>
                  <a:pt x="995045" y="0"/>
                </a:lnTo>
                <a:close/>
              </a:path>
            </a:pathLst>
          </a:custGeom>
          <a:solidFill>
            <a:srgbClr val="B754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930559" y="3343516"/>
            <a:ext cx="6602730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5"/>
              </a:spcBef>
              <a:tabLst>
                <a:tab pos="4954270" algn="l"/>
              </a:tabLst>
            </a:pP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concept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cloud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solutions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5" dirty="0">
                <a:solidFill>
                  <a:srgbClr val="B75442"/>
                </a:solidFill>
                <a:latin typeface="Verdana"/>
                <a:cs typeface="Verdana"/>
              </a:rPr>
              <a:t>how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they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</a:t>
            </a:r>
            <a:r>
              <a:rPr sz="2750" spc="114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er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best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both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45" dirty="0">
                <a:solidFill>
                  <a:srgbClr val="B75442"/>
                </a:solidFill>
                <a:latin typeface="Verdana"/>
                <a:cs typeface="Verdana"/>
              </a:rPr>
              <a:t>worlds.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30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integration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on-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premises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infrastructure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50" dirty="0">
                <a:solidFill>
                  <a:srgbClr val="B75442"/>
                </a:solidFill>
                <a:latin typeface="Verdana"/>
                <a:cs typeface="Verdana"/>
              </a:rPr>
              <a:t>with</a:t>
            </a:r>
            <a:r>
              <a:rPr sz="2750" spc="-16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cloud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for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enhanced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performance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and </a:t>
            </a:r>
            <a:r>
              <a:rPr sz="2750" spc="-55" dirty="0">
                <a:solidFill>
                  <a:srgbClr val="B75442"/>
                </a:solidFill>
                <a:latin typeface="Verdana"/>
                <a:cs typeface="Verdana"/>
              </a:rPr>
              <a:t>ﬂexibility.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93450" rIns="0" bIns="0" rtlCol="0">
            <a:spAutoFit/>
          </a:bodyPr>
          <a:lstStyle/>
          <a:p>
            <a:pPr marL="10244455">
              <a:lnSpc>
                <a:spcPct val="100000"/>
              </a:lnSpc>
              <a:spcBef>
                <a:spcPts val="114"/>
              </a:spcBef>
            </a:pPr>
            <a:r>
              <a:rPr sz="3600" spc="-10" dirty="0"/>
              <a:t>HYBRID</a:t>
            </a:r>
            <a:r>
              <a:rPr sz="3600" spc="185" dirty="0"/>
              <a:t> </a:t>
            </a:r>
            <a:r>
              <a:rPr sz="3600" dirty="0"/>
              <a:t>CLOUD</a:t>
            </a:r>
            <a:r>
              <a:rPr sz="3600" spc="190" dirty="0"/>
              <a:t> </a:t>
            </a:r>
            <a:r>
              <a:rPr sz="3600" spc="-10" dirty="0"/>
              <a:t>SOLUTIONS</a:t>
            </a:r>
            <a:endParaRPr sz="3600"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DF3F109-FA2D-DAD9-8D59-813481ABC610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C4A16B5E-34F5-4CDD-B1B5-4A42256A4334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1E4A3F6-15FD-80C4-3E67-7E8891EA644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1855686-F4DA-D196-16F1-B1DBBFF8A3A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13</a:t>
            </a:fld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635" cy="10287000"/>
            </a:xfrm>
            <a:custGeom>
              <a:avLst/>
              <a:gdLst/>
              <a:ahLst/>
              <a:cxnLst/>
              <a:rect l="l" t="t" r="r" b="b"/>
              <a:pathLst>
                <a:path w="18288635" h="10287000">
                  <a:moveTo>
                    <a:pt x="352425" y="0"/>
                  </a:moveTo>
                  <a:lnTo>
                    <a:pt x="0" y="0"/>
                  </a:lnTo>
                  <a:lnTo>
                    <a:pt x="0" y="2857500"/>
                  </a:lnTo>
                  <a:lnTo>
                    <a:pt x="352425" y="2857500"/>
                  </a:lnTo>
                  <a:lnTo>
                    <a:pt x="352425" y="0"/>
                  </a:lnTo>
                  <a:close/>
                </a:path>
                <a:path w="18288635" h="10287000">
                  <a:moveTo>
                    <a:pt x="18287988" y="9935007"/>
                  </a:moveTo>
                  <a:lnTo>
                    <a:pt x="0" y="9935007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9935007"/>
                  </a:lnTo>
                  <a:close/>
                </a:path>
                <a:path w="18288635" h="10287000">
                  <a:moveTo>
                    <a:pt x="18288038" y="12"/>
                  </a:moveTo>
                  <a:lnTo>
                    <a:pt x="17957534" y="12"/>
                  </a:lnTo>
                  <a:lnTo>
                    <a:pt x="17957534" y="1419237"/>
                  </a:lnTo>
                  <a:lnTo>
                    <a:pt x="18288038" y="1419237"/>
                  </a:lnTo>
                  <a:lnTo>
                    <a:pt x="18288038" y="12"/>
                  </a:lnTo>
                  <a:close/>
                </a:path>
              </a:pathLst>
            </a:custGeom>
            <a:solidFill>
              <a:srgbClr val="DB756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9096375" cy="1476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34925" rIns="0" bIns="0" rtlCol="0">
            <a:spAutoFit/>
          </a:bodyPr>
          <a:lstStyle/>
          <a:p>
            <a:pPr marL="382905">
              <a:lnSpc>
                <a:spcPct val="100000"/>
              </a:lnSpc>
              <a:spcBef>
                <a:spcPts val="275"/>
              </a:spcBef>
            </a:pPr>
            <a:r>
              <a:rPr sz="4200" spc="-440" dirty="0"/>
              <a:t>DATA</a:t>
            </a:r>
            <a:r>
              <a:rPr sz="4200" spc="175" dirty="0"/>
              <a:t> </a:t>
            </a:r>
            <a:r>
              <a:rPr sz="4200" spc="-180" dirty="0"/>
              <a:t>BACKUP</a:t>
            </a:r>
            <a:r>
              <a:rPr sz="4200" spc="150" dirty="0"/>
              <a:t> </a:t>
            </a:r>
            <a:r>
              <a:rPr sz="4200" dirty="0"/>
              <a:t>AND</a:t>
            </a:r>
            <a:r>
              <a:rPr sz="4200" spc="165" dirty="0"/>
              <a:t> </a:t>
            </a:r>
            <a:r>
              <a:rPr sz="4200" spc="-10" dirty="0"/>
              <a:t>RECOVERY</a:t>
            </a:r>
            <a:endParaRPr sz="4200" dirty="0"/>
          </a:p>
        </p:txBody>
      </p:sp>
      <p:grpSp>
        <p:nvGrpSpPr>
          <p:cNvPr id="6" name="object 6"/>
          <p:cNvGrpSpPr/>
          <p:nvPr/>
        </p:nvGrpSpPr>
        <p:grpSpPr>
          <a:xfrm>
            <a:off x="702497" y="2445004"/>
            <a:ext cx="9096375" cy="5095875"/>
            <a:chOff x="702497" y="2445004"/>
            <a:chExt cx="9096375" cy="5095875"/>
          </a:xfrm>
        </p:grpSpPr>
        <p:sp>
          <p:nvSpPr>
            <p:cNvPr id="7" name="object 7"/>
            <p:cNvSpPr/>
            <p:nvPr/>
          </p:nvSpPr>
          <p:spPr>
            <a:xfrm>
              <a:off x="702497" y="2445004"/>
              <a:ext cx="9096375" cy="5095875"/>
            </a:xfrm>
            <a:custGeom>
              <a:avLst/>
              <a:gdLst/>
              <a:ahLst/>
              <a:cxnLst/>
              <a:rect l="l" t="t" r="r" b="b"/>
              <a:pathLst>
                <a:path w="9096375" h="5095875">
                  <a:moveTo>
                    <a:pt x="9096377" y="0"/>
                  </a:moveTo>
                  <a:lnTo>
                    <a:pt x="0" y="0"/>
                  </a:lnTo>
                  <a:lnTo>
                    <a:pt x="0" y="5095875"/>
                  </a:lnTo>
                  <a:lnTo>
                    <a:pt x="9096377" y="5095875"/>
                  </a:lnTo>
                  <a:lnTo>
                    <a:pt x="90963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663105" y="2756090"/>
              <a:ext cx="1359547" cy="392531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206212" y="2655996"/>
            <a:ext cx="7914005" cy="2419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5080" algn="ctr">
              <a:lnSpc>
                <a:spcPct val="99700"/>
              </a:lnSpc>
              <a:spcBef>
                <a:spcPts val="110"/>
              </a:spcBef>
              <a:tabLst>
                <a:tab pos="6679565" algn="l"/>
              </a:tabLst>
            </a:pPr>
            <a:r>
              <a:rPr sz="3150" spc="-95" dirty="0">
                <a:solidFill>
                  <a:srgbClr val="B75442"/>
                </a:solidFill>
                <a:latin typeface="Verdana"/>
                <a:cs typeface="Verdana"/>
              </a:rPr>
              <a:t>Uncover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importance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and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recovery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75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storage.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3150" spc="-110" dirty="0">
                <a:solidFill>
                  <a:srgbClr val="B75442"/>
                </a:solidFill>
                <a:latin typeface="Verdana"/>
                <a:cs typeface="Verdana"/>
              </a:rPr>
              <a:t>robust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mechanisms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75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45" dirty="0">
                <a:solidFill>
                  <a:srgbClr val="B75442"/>
                </a:solidFill>
                <a:latin typeface="Verdana"/>
                <a:cs typeface="Verdana"/>
              </a:rPr>
              <a:t>place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protect </a:t>
            </a:r>
            <a:r>
              <a:rPr sz="31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20" dirty="0">
                <a:solidFill>
                  <a:srgbClr val="B75442"/>
                </a:solidFill>
                <a:latin typeface="Verdana"/>
                <a:cs typeface="Verdana"/>
              </a:rPr>
              <a:t>loss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seamless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0" dirty="0">
                <a:solidFill>
                  <a:srgbClr val="B75442"/>
                </a:solidFill>
                <a:latin typeface="Verdana"/>
                <a:cs typeface="Verdana"/>
              </a:rPr>
              <a:t>recovery </a:t>
            </a:r>
            <a:r>
              <a:rPr sz="3150" spc="-95" dirty="0">
                <a:solidFill>
                  <a:srgbClr val="B75442"/>
                </a:solidFill>
                <a:latin typeface="Verdana"/>
                <a:cs typeface="Verdana"/>
              </a:rPr>
              <a:t>options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75" dirty="0">
                <a:solidFill>
                  <a:srgbClr val="B75442"/>
                </a:solidFill>
                <a:latin typeface="Verdana"/>
                <a:cs typeface="Verdana"/>
              </a:rPr>
              <a:t>available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75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cloud.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4F55622-F4DA-362E-3585-685116664DF5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A4878DA0-1851-45BA-B5DF-470A530316D1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AB27EFB-E18C-5EAA-2A62-164E4AEA669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ACF927-D5D3-DCCB-306B-91AED2E8555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14</a:t>
            </a:fld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56898" y="3851783"/>
            <a:ext cx="2154834" cy="27698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330444" y="3343516"/>
            <a:ext cx="5802630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5" dirty="0">
                <a:solidFill>
                  <a:srgbClr val="B75442"/>
                </a:solidFill>
                <a:latin typeface="Verdana"/>
                <a:cs typeface="Verdana"/>
              </a:rPr>
              <a:t>how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35" dirty="0">
                <a:solidFill>
                  <a:srgbClr val="B75442"/>
                </a:solidFill>
                <a:latin typeface="Verdana"/>
                <a:cs typeface="Verdana"/>
              </a:rPr>
              <a:t>fosters</a:t>
            </a:r>
            <a:endParaRPr sz="2750">
              <a:latin typeface="Verdana"/>
              <a:cs typeface="Verdana"/>
            </a:endParaRPr>
          </a:p>
          <a:p>
            <a:pPr marL="87630" marR="80010" indent="2800985">
              <a:lnSpc>
                <a:spcPct val="100000"/>
              </a:lnSpc>
            </a:pP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enhances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productivity.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seamless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sharing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editing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documents,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enabling</a:t>
            </a:r>
            <a:r>
              <a:rPr sz="27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teams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work</a:t>
            </a:r>
            <a:r>
              <a:rPr sz="27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together</a:t>
            </a:r>
            <a:endParaRPr sz="2750">
              <a:latin typeface="Verdana"/>
              <a:cs typeface="Verdana"/>
            </a:endParaRPr>
          </a:p>
          <a:p>
            <a:pPr marL="636270">
              <a:lnSpc>
                <a:spcPct val="100000"/>
              </a:lnSpc>
            </a:pP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e</a:t>
            </a:r>
            <a:r>
              <a:rPr sz="2750" spc="80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95" dirty="0">
                <a:solidFill>
                  <a:srgbClr val="B75442"/>
                </a:solidFill>
                <a:latin typeface="Verdana"/>
                <a:cs typeface="Verdana"/>
              </a:rPr>
              <a:t>ortlessly</a:t>
            </a:r>
            <a:r>
              <a:rPr sz="27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anywhere.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795" rIns="0" bIns="0" rtlCol="0">
            <a:spAutoFit/>
          </a:bodyPr>
          <a:lstStyle/>
          <a:p>
            <a:pPr marL="11651615" marR="5080" indent="-481965">
              <a:lnSpc>
                <a:spcPts val="3300"/>
              </a:lnSpc>
              <a:spcBef>
                <a:spcPts val="775"/>
              </a:spcBef>
            </a:pPr>
            <a:r>
              <a:rPr sz="3300" dirty="0"/>
              <a:t>CLOUD</a:t>
            </a:r>
            <a:r>
              <a:rPr sz="3300" spc="180" dirty="0"/>
              <a:t> </a:t>
            </a:r>
            <a:r>
              <a:rPr sz="3300" spc="-40" dirty="0"/>
              <a:t>STORAGE</a:t>
            </a:r>
            <a:r>
              <a:rPr sz="3300" spc="180" dirty="0"/>
              <a:t> </a:t>
            </a:r>
            <a:r>
              <a:rPr sz="3300" spc="-25" dirty="0"/>
              <a:t>FOR </a:t>
            </a:r>
            <a:r>
              <a:rPr sz="3300" spc="-10" dirty="0"/>
              <a:t>COLLABORATION</a:t>
            </a:r>
            <a:endParaRPr sz="330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17A4C66-7C93-85CD-0EA0-0A8CD03B1960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5A3DBB77-148E-49A3-BC0A-7615051699B2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E29E94-345D-3DC8-C8C8-8DFDE2BC833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A38219C-FF5F-8155-2AD7-D7ECB2601F1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15</a:t>
            </a:fld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934702"/>
            <a:ext cx="9148445" cy="352425"/>
          </a:xfrm>
          <a:custGeom>
            <a:avLst/>
            <a:gdLst/>
            <a:ahLst/>
            <a:cxnLst/>
            <a:rect l="l" t="t" r="r" b="b"/>
            <a:pathLst>
              <a:path w="9148445" h="352425">
                <a:moveTo>
                  <a:pt x="9147872" y="0"/>
                </a:moveTo>
                <a:lnTo>
                  <a:pt x="0" y="0"/>
                </a:lnTo>
                <a:lnTo>
                  <a:pt x="0" y="352295"/>
                </a:lnTo>
                <a:lnTo>
                  <a:pt x="9147872" y="352295"/>
                </a:lnTo>
                <a:lnTo>
                  <a:pt x="91478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092382" y="3312414"/>
            <a:ext cx="986155" cy="276860"/>
          </a:xfrm>
          <a:custGeom>
            <a:avLst/>
            <a:gdLst/>
            <a:ahLst/>
            <a:cxnLst/>
            <a:rect l="l" t="t" r="r" b="b"/>
            <a:pathLst>
              <a:path w="986154" h="276860">
                <a:moveTo>
                  <a:pt x="79286" y="120548"/>
                </a:moveTo>
                <a:lnTo>
                  <a:pt x="36741" y="120548"/>
                </a:lnTo>
                <a:lnTo>
                  <a:pt x="36765" y="257111"/>
                </a:lnTo>
                <a:lnTo>
                  <a:pt x="38709" y="262115"/>
                </a:lnTo>
                <a:lnTo>
                  <a:pt x="46570" y="270662"/>
                </a:lnTo>
                <a:lnTo>
                  <a:pt x="51701" y="272796"/>
                </a:lnTo>
                <a:lnTo>
                  <a:pt x="63995" y="272796"/>
                </a:lnTo>
                <a:lnTo>
                  <a:pt x="69037" y="270687"/>
                </a:lnTo>
                <a:lnTo>
                  <a:pt x="73139" y="266484"/>
                </a:lnTo>
                <a:lnTo>
                  <a:pt x="77241" y="262204"/>
                </a:lnTo>
                <a:lnTo>
                  <a:pt x="79286" y="257111"/>
                </a:lnTo>
                <a:lnTo>
                  <a:pt x="79286" y="120548"/>
                </a:lnTo>
                <a:close/>
              </a:path>
              <a:path w="986154" h="276860">
                <a:moveTo>
                  <a:pt x="114071" y="80137"/>
                </a:moveTo>
                <a:lnTo>
                  <a:pt x="14935" y="80137"/>
                </a:lnTo>
                <a:lnTo>
                  <a:pt x="10109" y="81991"/>
                </a:lnTo>
                <a:lnTo>
                  <a:pt x="2032" y="89344"/>
                </a:lnTo>
                <a:lnTo>
                  <a:pt x="0" y="94234"/>
                </a:lnTo>
                <a:lnTo>
                  <a:pt x="122" y="106146"/>
                </a:lnTo>
                <a:lnTo>
                  <a:pt x="1993" y="110591"/>
                </a:lnTo>
                <a:lnTo>
                  <a:pt x="9982" y="118554"/>
                </a:lnTo>
                <a:lnTo>
                  <a:pt x="14820" y="120548"/>
                </a:lnTo>
                <a:lnTo>
                  <a:pt x="114071" y="120548"/>
                </a:lnTo>
                <a:lnTo>
                  <a:pt x="118884" y="118643"/>
                </a:lnTo>
                <a:lnTo>
                  <a:pt x="126911" y="110947"/>
                </a:lnTo>
                <a:lnTo>
                  <a:pt x="128930" y="106146"/>
                </a:lnTo>
                <a:lnTo>
                  <a:pt x="128930" y="94576"/>
                </a:lnTo>
                <a:lnTo>
                  <a:pt x="126911" y="89763"/>
                </a:lnTo>
                <a:lnTo>
                  <a:pt x="122872" y="85953"/>
                </a:lnTo>
                <a:lnTo>
                  <a:pt x="118884" y="82080"/>
                </a:lnTo>
                <a:lnTo>
                  <a:pt x="114071" y="80137"/>
                </a:lnTo>
                <a:close/>
              </a:path>
              <a:path w="986154" h="276860">
                <a:moveTo>
                  <a:pt x="103047" y="0"/>
                </a:moveTo>
                <a:lnTo>
                  <a:pt x="98602" y="0"/>
                </a:lnTo>
                <a:lnTo>
                  <a:pt x="85105" y="983"/>
                </a:lnTo>
                <a:lnTo>
                  <a:pt x="46111" y="24259"/>
                </a:lnTo>
                <a:lnTo>
                  <a:pt x="36741" y="58013"/>
                </a:lnTo>
                <a:lnTo>
                  <a:pt x="36741" y="80137"/>
                </a:lnTo>
                <a:lnTo>
                  <a:pt x="79286" y="80137"/>
                </a:lnTo>
                <a:lnTo>
                  <a:pt x="79286" y="53911"/>
                </a:lnTo>
                <a:lnTo>
                  <a:pt x="79832" y="50660"/>
                </a:lnTo>
                <a:lnTo>
                  <a:pt x="90881" y="39382"/>
                </a:lnTo>
                <a:lnTo>
                  <a:pt x="126722" y="39382"/>
                </a:lnTo>
                <a:lnTo>
                  <a:pt x="132346" y="33489"/>
                </a:lnTo>
                <a:lnTo>
                  <a:pt x="134226" y="28676"/>
                </a:lnTo>
                <a:lnTo>
                  <a:pt x="134226" y="16611"/>
                </a:lnTo>
                <a:lnTo>
                  <a:pt x="131953" y="11734"/>
                </a:lnTo>
                <a:lnTo>
                  <a:pt x="122834" y="5016"/>
                </a:lnTo>
                <a:lnTo>
                  <a:pt x="117995" y="2794"/>
                </a:lnTo>
                <a:lnTo>
                  <a:pt x="112877" y="1714"/>
                </a:lnTo>
                <a:lnTo>
                  <a:pt x="107797" y="571"/>
                </a:lnTo>
                <a:lnTo>
                  <a:pt x="103047" y="0"/>
                </a:lnTo>
                <a:close/>
              </a:path>
              <a:path w="986154" h="276860">
                <a:moveTo>
                  <a:pt x="126722" y="39382"/>
                </a:moveTo>
                <a:lnTo>
                  <a:pt x="97891" y="39382"/>
                </a:lnTo>
                <a:lnTo>
                  <a:pt x="101307" y="40043"/>
                </a:lnTo>
                <a:lnTo>
                  <a:pt x="105003" y="41351"/>
                </a:lnTo>
                <a:lnTo>
                  <a:pt x="108762" y="42608"/>
                </a:lnTo>
                <a:lnTo>
                  <a:pt x="112102" y="43230"/>
                </a:lnTo>
                <a:lnTo>
                  <a:pt x="120357" y="43230"/>
                </a:lnTo>
                <a:lnTo>
                  <a:pt x="124891" y="41300"/>
                </a:lnTo>
                <a:lnTo>
                  <a:pt x="126722" y="39382"/>
                </a:lnTo>
                <a:close/>
              </a:path>
              <a:path w="986154" h="276860">
                <a:moveTo>
                  <a:pt x="178384" y="77317"/>
                </a:moveTo>
                <a:lnTo>
                  <a:pt x="166077" y="77317"/>
                </a:lnTo>
                <a:lnTo>
                  <a:pt x="161036" y="79400"/>
                </a:lnTo>
                <a:lnTo>
                  <a:pt x="156933" y="83553"/>
                </a:lnTo>
                <a:lnTo>
                  <a:pt x="152831" y="87655"/>
                </a:lnTo>
                <a:lnTo>
                  <a:pt x="150787" y="92671"/>
                </a:lnTo>
                <a:lnTo>
                  <a:pt x="150787" y="194119"/>
                </a:lnTo>
                <a:lnTo>
                  <a:pt x="163088" y="242266"/>
                </a:lnTo>
                <a:lnTo>
                  <a:pt x="198632" y="270233"/>
                </a:lnTo>
                <a:lnTo>
                  <a:pt x="232638" y="275615"/>
                </a:lnTo>
                <a:lnTo>
                  <a:pt x="250748" y="274270"/>
                </a:lnTo>
                <a:lnTo>
                  <a:pt x="292785" y="254088"/>
                </a:lnTo>
                <a:lnTo>
                  <a:pt x="305866" y="235204"/>
                </a:lnTo>
                <a:lnTo>
                  <a:pt x="232638" y="235204"/>
                </a:lnTo>
                <a:lnTo>
                  <a:pt x="223668" y="234574"/>
                </a:lnTo>
                <a:lnTo>
                  <a:pt x="193962" y="203872"/>
                </a:lnTo>
                <a:lnTo>
                  <a:pt x="193312" y="92671"/>
                </a:lnTo>
                <a:lnTo>
                  <a:pt x="191363" y="87718"/>
                </a:lnTo>
                <a:lnTo>
                  <a:pt x="183515" y="79400"/>
                </a:lnTo>
                <a:lnTo>
                  <a:pt x="178384" y="77317"/>
                </a:lnTo>
                <a:close/>
              </a:path>
              <a:path w="986154" h="276860">
                <a:moveTo>
                  <a:pt x="299783" y="77317"/>
                </a:moveTo>
                <a:lnTo>
                  <a:pt x="287540" y="77317"/>
                </a:lnTo>
                <a:lnTo>
                  <a:pt x="282498" y="79400"/>
                </a:lnTo>
                <a:lnTo>
                  <a:pt x="274243" y="87655"/>
                </a:lnTo>
                <a:lnTo>
                  <a:pt x="272186" y="92671"/>
                </a:lnTo>
                <a:lnTo>
                  <a:pt x="272186" y="194119"/>
                </a:lnTo>
                <a:lnTo>
                  <a:pt x="271562" y="203872"/>
                </a:lnTo>
                <a:lnTo>
                  <a:pt x="241851" y="234574"/>
                </a:lnTo>
                <a:lnTo>
                  <a:pt x="232638" y="235204"/>
                </a:lnTo>
                <a:lnTo>
                  <a:pt x="305866" y="235204"/>
                </a:lnTo>
                <a:lnTo>
                  <a:pt x="309251" y="228328"/>
                </a:lnTo>
                <a:lnTo>
                  <a:pt x="313370" y="212278"/>
                </a:lnTo>
                <a:lnTo>
                  <a:pt x="314744" y="194119"/>
                </a:lnTo>
                <a:lnTo>
                  <a:pt x="314724" y="92671"/>
                </a:lnTo>
                <a:lnTo>
                  <a:pt x="312775" y="87718"/>
                </a:lnTo>
                <a:lnTo>
                  <a:pt x="304914" y="79400"/>
                </a:lnTo>
                <a:lnTo>
                  <a:pt x="299783" y="77317"/>
                </a:lnTo>
                <a:close/>
              </a:path>
              <a:path w="986154" h="276860">
                <a:moveTo>
                  <a:pt x="409905" y="118846"/>
                </a:moveTo>
                <a:lnTo>
                  <a:pt x="367360" y="118846"/>
                </a:lnTo>
                <a:lnTo>
                  <a:pt x="367479" y="225386"/>
                </a:lnTo>
                <a:lnTo>
                  <a:pt x="381571" y="263372"/>
                </a:lnTo>
                <a:lnTo>
                  <a:pt x="413867" y="272796"/>
                </a:lnTo>
                <a:lnTo>
                  <a:pt x="424738" y="272796"/>
                </a:lnTo>
                <a:lnTo>
                  <a:pt x="431774" y="270840"/>
                </a:lnTo>
                <a:lnTo>
                  <a:pt x="445096" y="262915"/>
                </a:lnTo>
                <a:lnTo>
                  <a:pt x="448437" y="257454"/>
                </a:lnTo>
                <a:lnTo>
                  <a:pt x="448437" y="245097"/>
                </a:lnTo>
                <a:lnTo>
                  <a:pt x="446747" y="240563"/>
                </a:lnTo>
                <a:lnTo>
                  <a:pt x="443395" y="236918"/>
                </a:lnTo>
                <a:lnTo>
                  <a:pt x="440579" y="233756"/>
                </a:lnTo>
                <a:lnTo>
                  <a:pt x="417817" y="233756"/>
                </a:lnTo>
                <a:lnTo>
                  <a:pt x="416255" y="233464"/>
                </a:lnTo>
                <a:lnTo>
                  <a:pt x="409905" y="225386"/>
                </a:lnTo>
                <a:lnTo>
                  <a:pt x="409905" y="118846"/>
                </a:lnTo>
                <a:close/>
              </a:path>
              <a:path w="986154" h="276860">
                <a:moveTo>
                  <a:pt x="436194" y="231368"/>
                </a:moveTo>
                <a:lnTo>
                  <a:pt x="428269" y="231368"/>
                </a:lnTo>
                <a:lnTo>
                  <a:pt x="425678" y="231762"/>
                </a:lnTo>
                <a:lnTo>
                  <a:pt x="422211" y="233349"/>
                </a:lnTo>
                <a:lnTo>
                  <a:pt x="420725" y="233756"/>
                </a:lnTo>
                <a:lnTo>
                  <a:pt x="440579" y="233756"/>
                </a:lnTo>
                <a:lnTo>
                  <a:pt x="440093" y="233210"/>
                </a:lnTo>
                <a:lnTo>
                  <a:pt x="436194" y="231368"/>
                </a:lnTo>
                <a:close/>
              </a:path>
              <a:path w="986154" h="276860">
                <a:moveTo>
                  <a:pt x="440258" y="78435"/>
                </a:moveTo>
                <a:lnTo>
                  <a:pt x="346824" y="78435"/>
                </a:lnTo>
                <a:lnTo>
                  <a:pt x="342099" y="80365"/>
                </a:lnTo>
                <a:lnTo>
                  <a:pt x="334060" y="88061"/>
                </a:lnTo>
                <a:lnTo>
                  <a:pt x="332066" y="92722"/>
                </a:lnTo>
                <a:lnTo>
                  <a:pt x="332066" y="104000"/>
                </a:lnTo>
                <a:lnTo>
                  <a:pt x="334060" y="108877"/>
                </a:lnTo>
                <a:lnTo>
                  <a:pt x="342036" y="116852"/>
                </a:lnTo>
                <a:lnTo>
                  <a:pt x="346760" y="118846"/>
                </a:lnTo>
                <a:lnTo>
                  <a:pt x="440207" y="118846"/>
                </a:lnTo>
                <a:lnTo>
                  <a:pt x="444982" y="116903"/>
                </a:lnTo>
                <a:lnTo>
                  <a:pt x="452729" y="109156"/>
                </a:lnTo>
                <a:lnTo>
                  <a:pt x="454672" y="104343"/>
                </a:lnTo>
                <a:lnTo>
                  <a:pt x="454672" y="93179"/>
                </a:lnTo>
                <a:lnTo>
                  <a:pt x="452729" y="88480"/>
                </a:lnTo>
                <a:lnTo>
                  <a:pt x="448856" y="84493"/>
                </a:lnTo>
                <a:lnTo>
                  <a:pt x="445046" y="80454"/>
                </a:lnTo>
                <a:lnTo>
                  <a:pt x="440258" y="78435"/>
                </a:lnTo>
                <a:close/>
              </a:path>
              <a:path w="986154" h="276860">
                <a:moveTo>
                  <a:pt x="395008" y="30848"/>
                </a:moveTo>
                <a:lnTo>
                  <a:pt x="383108" y="30848"/>
                </a:lnTo>
                <a:lnTo>
                  <a:pt x="378028" y="32867"/>
                </a:lnTo>
                <a:lnTo>
                  <a:pt x="369493" y="40957"/>
                </a:lnTo>
                <a:lnTo>
                  <a:pt x="367360" y="45999"/>
                </a:lnTo>
                <a:lnTo>
                  <a:pt x="367360" y="78435"/>
                </a:lnTo>
                <a:lnTo>
                  <a:pt x="409905" y="78435"/>
                </a:lnTo>
                <a:lnTo>
                  <a:pt x="409839" y="45999"/>
                </a:lnTo>
                <a:lnTo>
                  <a:pt x="407911" y="41186"/>
                </a:lnTo>
                <a:lnTo>
                  <a:pt x="403923" y="37084"/>
                </a:lnTo>
                <a:lnTo>
                  <a:pt x="399986" y="32918"/>
                </a:lnTo>
                <a:lnTo>
                  <a:pt x="395008" y="30848"/>
                </a:lnTo>
                <a:close/>
              </a:path>
              <a:path w="986154" h="276860">
                <a:moveTo>
                  <a:pt x="506590" y="77317"/>
                </a:moveTo>
                <a:lnTo>
                  <a:pt x="494284" y="77317"/>
                </a:lnTo>
                <a:lnTo>
                  <a:pt x="489242" y="79400"/>
                </a:lnTo>
                <a:lnTo>
                  <a:pt x="485140" y="83553"/>
                </a:lnTo>
                <a:lnTo>
                  <a:pt x="481037" y="87655"/>
                </a:lnTo>
                <a:lnTo>
                  <a:pt x="478993" y="92671"/>
                </a:lnTo>
                <a:lnTo>
                  <a:pt x="478993" y="194119"/>
                </a:lnTo>
                <a:lnTo>
                  <a:pt x="491294" y="242266"/>
                </a:lnTo>
                <a:lnTo>
                  <a:pt x="526834" y="270233"/>
                </a:lnTo>
                <a:lnTo>
                  <a:pt x="560844" y="275615"/>
                </a:lnTo>
                <a:lnTo>
                  <a:pt x="578954" y="274270"/>
                </a:lnTo>
                <a:lnTo>
                  <a:pt x="620979" y="254088"/>
                </a:lnTo>
                <a:lnTo>
                  <a:pt x="634064" y="235204"/>
                </a:lnTo>
                <a:lnTo>
                  <a:pt x="560844" y="235204"/>
                </a:lnTo>
                <a:lnTo>
                  <a:pt x="551867" y="234574"/>
                </a:lnTo>
                <a:lnTo>
                  <a:pt x="522167" y="203872"/>
                </a:lnTo>
                <a:lnTo>
                  <a:pt x="521518" y="92671"/>
                </a:lnTo>
                <a:lnTo>
                  <a:pt x="519569" y="87718"/>
                </a:lnTo>
                <a:lnTo>
                  <a:pt x="511708" y="79400"/>
                </a:lnTo>
                <a:lnTo>
                  <a:pt x="506590" y="77317"/>
                </a:lnTo>
                <a:close/>
              </a:path>
              <a:path w="986154" h="276860">
                <a:moveTo>
                  <a:pt x="627989" y="77317"/>
                </a:moveTo>
                <a:lnTo>
                  <a:pt x="615746" y="77317"/>
                </a:lnTo>
                <a:lnTo>
                  <a:pt x="610704" y="79400"/>
                </a:lnTo>
                <a:lnTo>
                  <a:pt x="602449" y="87655"/>
                </a:lnTo>
                <a:lnTo>
                  <a:pt x="600392" y="92671"/>
                </a:lnTo>
                <a:lnTo>
                  <a:pt x="600392" y="194119"/>
                </a:lnTo>
                <a:lnTo>
                  <a:pt x="599768" y="203872"/>
                </a:lnTo>
                <a:lnTo>
                  <a:pt x="570057" y="234574"/>
                </a:lnTo>
                <a:lnTo>
                  <a:pt x="560844" y="235204"/>
                </a:lnTo>
                <a:lnTo>
                  <a:pt x="634064" y="235204"/>
                </a:lnTo>
                <a:lnTo>
                  <a:pt x="637449" y="228328"/>
                </a:lnTo>
                <a:lnTo>
                  <a:pt x="641565" y="212278"/>
                </a:lnTo>
                <a:lnTo>
                  <a:pt x="642937" y="194119"/>
                </a:lnTo>
                <a:lnTo>
                  <a:pt x="642917" y="92671"/>
                </a:lnTo>
                <a:lnTo>
                  <a:pt x="640981" y="87718"/>
                </a:lnTo>
                <a:lnTo>
                  <a:pt x="633120" y="79400"/>
                </a:lnTo>
                <a:lnTo>
                  <a:pt x="627989" y="77317"/>
                </a:lnTo>
                <a:close/>
              </a:path>
              <a:path w="986154" h="276860">
                <a:moveTo>
                  <a:pt x="894981" y="72796"/>
                </a:moveTo>
                <a:lnTo>
                  <a:pt x="850125" y="85178"/>
                </a:lnTo>
                <a:lnTo>
                  <a:pt x="815949" y="120726"/>
                </a:lnTo>
                <a:lnTo>
                  <a:pt x="803769" y="160720"/>
                </a:lnTo>
                <a:lnTo>
                  <a:pt x="802957" y="176339"/>
                </a:lnTo>
                <a:lnTo>
                  <a:pt x="803753" y="190498"/>
                </a:lnTo>
                <a:lnTo>
                  <a:pt x="815695" y="228028"/>
                </a:lnTo>
                <a:lnTo>
                  <a:pt x="851065" y="263398"/>
                </a:lnTo>
                <a:lnTo>
                  <a:pt x="889189" y="275494"/>
                </a:lnTo>
                <a:lnTo>
                  <a:pt x="903693" y="276301"/>
                </a:lnTo>
                <a:lnTo>
                  <a:pt x="913835" y="275746"/>
                </a:lnTo>
                <a:lnTo>
                  <a:pt x="950998" y="262777"/>
                </a:lnTo>
                <a:lnTo>
                  <a:pt x="970927" y="247002"/>
                </a:lnTo>
                <a:lnTo>
                  <a:pt x="976223" y="242785"/>
                </a:lnTo>
                <a:lnTo>
                  <a:pt x="978877" y="237540"/>
                </a:lnTo>
                <a:lnTo>
                  <a:pt x="978877" y="235889"/>
                </a:lnTo>
                <a:lnTo>
                  <a:pt x="902665" y="235889"/>
                </a:lnTo>
                <a:lnTo>
                  <a:pt x="894152" y="235399"/>
                </a:lnTo>
                <a:lnTo>
                  <a:pt x="855767" y="212892"/>
                </a:lnTo>
                <a:lnTo>
                  <a:pt x="845388" y="186677"/>
                </a:lnTo>
                <a:lnTo>
                  <a:pt x="970191" y="186677"/>
                </a:lnTo>
                <a:lnTo>
                  <a:pt x="975118" y="184746"/>
                </a:lnTo>
                <a:lnTo>
                  <a:pt x="983716" y="176936"/>
                </a:lnTo>
                <a:lnTo>
                  <a:pt x="985888" y="172008"/>
                </a:lnTo>
                <a:lnTo>
                  <a:pt x="985888" y="166090"/>
                </a:lnTo>
                <a:lnTo>
                  <a:pt x="985221" y="155748"/>
                </a:lnTo>
                <a:lnTo>
                  <a:pt x="984000" y="148056"/>
                </a:lnTo>
                <a:lnTo>
                  <a:pt x="848182" y="148056"/>
                </a:lnTo>
                <a:lnTo>
                  <a:pt x="848818" y="146246"/>
                </a:lnTo>
                <a:lnTo>
                  <a:pt x="882764" y="114630"/>
                </a:lnTo>
                <a:lnTo>
                  <a:pt x="888822" y="113550"/>
                </a:lnTo>
                <a:lnTo>
                  <a:pt x="970157" y="113550"/>
                </a:lnTo>
                <a:lnTo>
                  <a:pt x="969052" y="111752"/>
                </a:lnTo>
                <a:lnTo>
                  <a:pt x="936686" y="82867"/>
                </a:lnTo>
                <a:lnTo>
                  <a:pt x="903626" y="73201"/>
                </a:lnTo>
                <a:lnTo>
                  <a:pt x="894981" y="72796"/>
                </a:lnTo>
                <a:close/>
              </a:path>
              <a:path w="986154" h="276860">
                <a:moveTo>
                  <a:pt x="707771" y="77317"/>
                </a:moveTo>
                <a:lnTo>
                  <a:pt x="695464" y="77317"/>
                </a:lnTo>
                <a:lnTo>
                  <a:pt x="690422" y="79400"/>
                </a:lnTo>
                <a:lnTo>
                  <a:pt x="686333" y="83553"/>
                </a:lnTo>
                <a:lnTo>
                  <a:pt x="682231" y="87655"/>
                </a:lnTo>
                <a:lnTo>
                  <a:pt x="680231" y="92532"/>
                </a:lnTo>
                <a:lnTo>
                  <a:pt x="680173" y="257111"/>
                </a:lnTo>
                <a:lnTo>
                  <a:pt x="682193" y="262204"/>
                </a:lnTo>
                <a:lnTo>
                  <a:pt x="686244" y="266484"/>
                </a:lnTo>
                <a:lnTo>
                  <a:pt x="690346" y="270687"/>
                </a:lnTo>
                <a:lnTo>
                  <a:pt x="695413" y="272796"/>
                </a:lnTo>
                <a:lnTo>
                  <a:pt x="707491" y="272796"/>
                </a:lnTo>
                <a:lnTo>
                  <a:pt x="712533" y="270687"/>
                </a:lnTo>
                <a:lnTo>
                  <a:pt x="720674" y="262204"/>
                </a:lnTo>
                <a:lnTo>
                  <a:pt x="722718" y="257111"/>
                </a:lnTo>
                <a:lnTo>
                  <a:pt x="722718" y="158661"/>
                </a:lnTo>
                <a:lnTo>
                  <a:pt x="724014" y="151625"/>
                </a:lnTo>
                <a:lnTo>
                  <a:pt x="745629" y="118389"/>
                </a:lnTo>
                <a:lnTo>
                  <a:pt x="759866" y="111836"/>
                </a:lnTo>
                <a:lnTo>
                  <a:pt x="795676" y="111836"/>
                </a:lnTo>
                <a:lnTo>
                  <a:pt x="801535" y="106514"/>
                </a:lnTo>
                <a:lnTo>
                  <a:pt x="803541" y="101130"/>
                </a:lnTo>
                <a:lnTo>
                  <a:pt x="803541" y="97701"/>
                </a:lnTo>
                <a:lnTo>
                  <a:pt x="722706" y="97701"/>
                </a:lnTo>
                <a:lnTo>
                  <a:pt x="722515" y="92214"/>
                </a:lnTo>
                <a:lnTo>
                  <a:pt x="720559" y="87503"/>
                </a:lnTo>
                <a:lnTo>
                  <a:pt x="712901" y="79400"/>
                </a:lnTo>
                <a:lnTo>
                  <a:pt x="707771" y="77317"/>
                </a:lnTo>
                <a:close/>
              </a:path>
              <a:path w="986154" h="276860">
                <a:moveTo>
                  <a:pt x="965238" y="212051"/>
                </a:moveTo>
                <a:lnTo>
                  <a:pt x="955319" y="212051"/>
                </a:lnTo>
                <a:lnTo>
                  <a:pt x="950823" y="213702"/>
                </a:lnTo>
                <a:lnTo>
                  <a:pt x="946150" y="217004"/>
                </a:lnTo>
                <a:lnTo>
                  <a:pt x="943076" y="220306"/>
                </a:lnTo>
                <a:lnTo>
                  <a:pt x="939571" y="223354"/>
                </a:lnTo>
                <a:lnTo>
                  <a:pt x="910018" y="235889"/>
                </a:lnTo>
                <a:lnTo>
                  <a:pt x="978877" y="235889"/>
                </a:lnTo>
                <a:lnTo>
                  <a:pt x="978877" y="226034"/>
                </a:lnTo>
                <a:lnTo>
                  <a:pt x="977049" y="221538"/>
                </a:lnTo>
                <a:lnTo>
                  <a:pt x="973404" y="217779"/>
                </a:lnTo>
                <a:lnTo>
                  <a:pt x="969822" y="213956"/>
                </a:lnTo>
                <a:lnTo>
                  <a:pt x="965238" y="212051"/>
                </a:lnTo>
                <a:close/>
              </a:path>
              <a:path w="986154" h="276860">
                <a:moveTo>
                  <a:pt x="970157" y="113550"/>
                </a:moveTo>
                <a:lnTo>
                  <a:pt x="902500" y="113550"/>
                </a:lnTo>
                <a:lnTo>
                  <a:pt x="909675" y="115176"/>
                </a:lnTo>
                <a:lnTo>
                  <a:pt x="923340" y="121666"/>
                </a:lnTo>
                <a:lnTo>
                  <a:pt x="929093" y="126250"/>
                </a:lnTo>
                <a:lnTo>
                  <a:pt x="937463" y="136829"/>
                </a:lnTo>
                <a:lnTo>
                  <a:pt x="939952" y="142125"/>
                </a:lnTo>
                <a:lnTo>
                  <a:pt x="941222" y="148056"/>
                </a:lnTo>
                <a:lnTo>
                  <a:pt x="984000" y="148056"/>
                </a:lnTo>
                <a:lnTo>
                  <a:pt x="983659" y="145907"/>
                </a:lnTo>
                <a:lnTo>
                  <a:pt x="981202" y="136565"/>
                </a:lnTo>
                <a:lnTo>
                  <a:pt x="977849" y="127723"/>
                </a:lnTo>
                <a:lnTo>
                  <a:pt x="973773" y="119439"/>
                </a:lnTo>
                <a:lnTo>
                  <a:pt x="970157" y="113550"/>
                </a:lnTo>
                <a:close/>
              </a:path>
              <a:path w="986154" h="276860">
                <a:moveTo>
                  <a:pt x="795676" y="111836"/>
                </a:moveTo>
                <a:lnTo>
                  <a:pt x="767549" y="111836"/>
                </a:lnTo>
                <a:lnTo>
                  <a:pt x="770509" y="112496"/>
                </a:lnTo>
                <a:lnTo>
                  <a:pt x="773415" y="113855"/>
                </a:lnTo>
                <a:lnTo>
                  <a:pt x="776097" y="115062"/>
                </a:lnTo>
                <a:lnTo>
                  <a:pt x="779576" y="115684"/>
                </a:lnTo>
                <a:lnTo>
                  <a:pt x="788847" y="115684"/>
                </a:lnTo>
                <a:lnTo>
                  <a:pt x="793432" y="113855"/>
                </a:lnTo>
                <a:lnTo>
                  <a:pt x="795676" y="111836"/>
                </a:lnTo>
                <a:close/>
              </a:path>
              <a:path w="986154" h="276860">
                <a:moveTo>
                  <a:pt x="781989" y="72796"/>
                </a:moveTo>
                <a:lnTo>
                  <a:pt x="775614" y="72796"/>
                </a:lnTo>
                <a:lnTo>
                  <a:pt x="768537" y="73127"/>
                </a:lnTo>
                <a:lnTo>
                  <a:pt x="732429" y="88200"/>
                </a:lnTo>
                <a:lnTo>
                  <a:pt x="722706" y="97701"/>
                </a:lnTo>
                <a:lnTo>
                  <a:pt x="803541" y="97701"/>
                </a:lnTo>
                <a:lnTo>
                  <a:pt x="803541" y="86779"/>
                </a:lnTo>
                <a:lnTo>
                  <a:pt x="800468" y="81419"/>
                </a:lnTo>
                <a:lnTo>
                  <a:pt x="794321" y="78003"/>
                </a:lnTo>
                <a:lnTo>
                  <a:pt x="788225" y="74536"/>
                </a:lnTo>
                <a:lnTo>
                  <a:pt x="781989" y="72796"/>
                </a:lnTo>
                <a:close/>
              </a:path>
            </a:pathLst>
          </a:custGeom>
          <a:solidFill>
            <a:srgbClr val="B754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582310" y="3222562"/>
            <a:ext cx="6612255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5"/>
              </a:spcBef>
              <a:tabLst>
                <a:tab pos="3291204" algn="l"/>
              </a:tabLst>
            </a:pP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Peer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into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of</a:t>
            </a:r>
            <a:r>
              <a:rPr sz="2750" spc="-16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5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storage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emerging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trends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shaping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45" dirty="0">
                <a:solidFill>
                  <a:srgbClr val="B75442"/>
                </a:solidFill>
                <a:latin typeface="Verdana"/>
                <a:cs typeface="Verdana"/>
              </a:rPr>
              <a:t>industry.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edge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computing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4" dirty="0">
                <a:solidFill>
                  <a:srgbClr val="B75442"/>
                </a:solidFill>
                <a:latin typeface="Verdana"/>
                <a:cs typeface="Verdana"/>
              </a:rPr>
              <a:t>AI-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driven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storage </a:t>
            </a: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solutions,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innovations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on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horizon.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56848" rIns="0" bIns="0" rtlCol="0">
            <a:spAutoFit/>
          </a:bodyPr>
          <a:lstStyle/>
          <a:p>
            <a:pPr marL="209550">
              <a:lnSpc>
                <a:spcPct val="100000"/>
              </a:lnSpc>
              <a:spcBef>
                <a:spcPts val="125"/>
              </a:spcBef>
            </a:pPr>
            <a:r>
              <a:rPr sz="3800" spc="-40" dirty="0"/>
              <a:t>FUTURE</a:t>
            </a:r>
            <a:r>
              <a:rPr sz="3800" spc="150" dirty="0"/>
              <a:t> </a:t>
            </a:r>
            <a:r>
              <a:rPr sz="3800" spc="-20" dirty="0"/>
              <a:t>TRENDS</a:t>
            </a:r>
            <a:r>
              <a:rPr sz="3800" spc="150" dirty="0"/>
              <a:t> </a:t>
            </a:r>
            <a:r>
              <a:rPr sz="3800" spc="120" dirty="0"/>
              <a:t>IN</a:t>
            </a:r>
            <a:r>
              <a:rPr sz="3800" spc="150" dirty="0"/>
              <a:t> </a:t>
            </a:r>
            <a:r>
              <a:rPr sz="3800" dirty="0"/>
              <a:t>CLOUD</a:t>
            </a:r>
            <a:r>
              <a:rPr sz="3800" spc="150" dirty="0"/>
              <a:t> </a:t>
            </a:r>
            <a:r>
              <a:rPr sz="3800" spc="-30" dirty="0"/>
              <a:t>STORAGE</a:t>
            </a:r>
            <a:endParaRPr sz="38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69497" y="1426984"/>
            <a:ext cx="6610349" cy="7439025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93FDA3-3AC0-FA2F-10DF-A26F4D5B8E7D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A86EE4E4-8DAF-47C4-942A-F54A955550F8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33E25B2-5A21-B7A2-8A0A-FEC092121A69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4F50256-E1A7-371C-58B9-46E7E4BA3DC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16</a:t>
            </a:fld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719936" y="9924998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719936" y="0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88" y="1368755"/>
            <a:ext cx="8096249" cy="740092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16500" rIns="0" bIns="0" rtlCol="0">
            <a:spAutoFit/>
          </a:bodyPr>
          <a:lstStyle/>
          <a:p>
            <a:pPr marL="8846820">
              <a:lnSpc>
                <a:spcPct val="100000"/>
              </a:lnSpc>
              <a:spcBef>
                <a:spcPts val="100"/>
              </a:spcBef>
            </a:pPr>
            <a:r>
              <a:rPr sz="3150" spc="45" dirty="0"/>
              <a:t>CHALLENGES</a:t>
            </a:r>
            <a:r>
              <a:rPr sz="3150" spc="280" dirty="0"/>
              <a:t> </a:t>
            </a:r>
            <a:r>
              <a:rPr sz="3150" spc="65" dirty="0"/>
              <a:t>OF</a:t>
            </a:r>
            <a:r>
              <a:rPr sz="3150" spc="280" dirty="0"/>
              <a:t> </a:t>
            </a:r>
            <a:r>
              <a:rPr sz="3150" dirty="0"/>
              <a:t>CLOUD</a:t>
            </a:r>
            <a:r>
              <a:rPr sz="3150" spc="280" dirty="0"/>
              <a:t> </a:t>
            </a:r>
            <a:r>
              <a:rPr sz="3150" spc="-45" dirty="0"/>
              <a:t>STORAGE</a:t>
            </a:r>
            <a:endParaRPr sz="315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794359" y="3264839"/>
            <a:ext cx="1731772" cy="34345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760289" y="3175673"/>
            <a:ext cx="6628130" cy="2122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5"/>
              </a:spcBef>
              <a:tabLst>
                <a:tab pos="5457825" algn="l"/>
              </a:tabLst>
            </a:pP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Navigate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through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strategies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to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overcome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them.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security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45" dirty="0">
                <a:solidFill>
                  <a:srgbClr val="B75442"/>
                </a:solidFill>
                <a:latin typeface="Verdana"/>
                <a:cs typeface="Verdana"/>
              </a:rPr>
              <a:t>concerns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governance,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how </a:t>
            </a:r>
            <a:r>
              <a:rPr sz="2750" spc="-125" dirty="0">
                <a:solidFill>
                  <a:srgbClr val="B75442"/>
                </a:solidFill>
                <a:latin typeface="Verdana"/>
                <a:cs typeface="Verdana"/>
              </a:rPr>
              <a:t>businesses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address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these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obstacles.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7ECB1D5-7132-50AA-5545-22A4B6DD1111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E0C87C87-FDC1-46B9-A101-14EF26409D20}" type="datetime1">
              <a:rPr lang="en-US" smtClean="0"/>
              <a:t>4/16/2024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DDED3B8-2FE8-DB6F-2DA1-7C834013EBA2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14B6BC-10EE-D66D-59A0-5E6D3857E56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17</a:t>
            </a:fld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909550" y="3432683"/>
            <a:ext cx="683895" cy="277495"/>
          </a:xfrm>
          <a:custGeom>
            <a:avLst/>
            <a:gdLst/>
            <a:ahLst/>
            <a:cxnLst/>
            <a:rect l="l" t="t" r="r" b="b"/>
            <a:pathLst>
              <a:path w="683894" h="277495">
                <a:moveTo>
                  <a:pt x="152637" y="256311"/>
                </a:moveTo>
                <a:lnTo>
                  <a:pt x="42418" y="256311"/>
                </a:lnTo>
                <a:lnTo>
                  <a:pt x="44196" y="257835"/>
                </a:lnTo>
                <a:lnTo>
                  <a:pt x="83454" y="275899"/>
                </a:lnTo>
                <a:lnTo>
                  <a:pt x="97282" y="276987"/>
                </a:lnTo>
                <a:lnTo>
                  <a:pt x="109733" y="276143"/>
                </a:lnTo>
                <a:lnTo>
                  <a:pt x="121554" y="273613"/>
                </a:lnTo>
                <a:lnTo>
                  <a:pt x="132732" y="269394"/>
                </a:lnTo>
                <a:lnTo>
                  <a:pt x="143256" y="263486"/>
                </a:lnTo>
                <a:lnTo>
                  <a:pt x="152637" y="256311"/>
                </a:lnTo>
                <a:close/>
              </a:path>
              <a:path w="683894" h="277495">
                <a:moveTo>
                  <a:pt x="27559" y="0"/>
                </a:moveTo>
                <a:lnTo>
                  <a:pt x="15240" y="0"/>
                </a:lnTo>
                <a:lnTo>
                  <a:pt x="10160" y="2133"/>
                </a:lnTo>
                <a:lnTo>
                  <a:pt x="6096" y="6413"/>
                </a:lnTo>
                <a:lnTo>
                  <a:pt x="2032" y="10617"/>
                </a:lnTo>
                <a:lnTo>
                  <a:pt x="0" y="15697"/>
                </a:lnTo>
                <a:lnTo>
                  <a:pt x="0" y="259816"/>
                </a:lnTo>
                <a:lnTo>
                  <a:pt x="2032" y="264934"/>
                </a:lnTo>
                <a:lnTo>
                  <a:pt x="6096" y="269036"/>
                </a:lnTo>
                <a:lnTo>
                  <a:pt x="10287" y="273138"/>
                </a:lnTo>
                <a:lnTo>
                  <a:pt x="15240" y="275196"/>
                </a:lnTo>
                <a:lnTo>
                  <a:pt x="27559" y="275196"/>
                </a:lnTo>
                <a:lnTo>
                  <a:pt x="32766" y="273050"/>
                </a:lnTo>
                <a:lnTo>
                  <a:pt x="40005" y="265176"/>
                </a:lnTo>
                <a:lnTo>
                  <a:pt x="41910" y="261023"/>
                </a:lnTo>
                <a:lnTo>
                  <a:pt x="42418" y="256311"/>
                </a:lnTo>
                <a:lnTo>
                  <a:pt x="152637" y="256311"/>
                </a:lnTo>
                <a:lnTo>
                  <a:pt x="152904" y="256107"/>
                </a:lnTo>
                <a:lnTo>
                  <a:pt x="161480" y="247553"/>
                </a:lnTo>
                <a:lnTo>
                  <a:pt x="169009" y="237824"/>
                </a:lnTo>
                <a:lnTo>
                  <a:pt x="169754" y="236575"/>
                </a:lnTo>
                <a:lnTo>
                  <a:pt x="93345" y="236575"/>
                </a:lnTo>
                <a:lnTo>
                  <a:pt x="85941" y="236078"/>
                </a:lnTo>
                <a:lnTo>
                  <a:pt x="51597" y="213248"/>
                </a:lnTo>
                <a:lnTo>
                  <a:pt x="41148" y="174548"/>
                </a:lnTo>
                <a:lnTo>
                  <a:pt x="41556" y="165838"/>
                </a:lnTo>
                <a:lnTo>
                  <a:pt x="60773" y="125674"/>
                </a:lnTo>
                <a:lnTo>
                  <a:pt x="93345" y="113893"/>
                </a:lnTo>
                <a:lnTo>
                  <a:pt x="170266" y="113893"/>
                </a:lnTo>
                <a:lnTo>
                  <a:pt x="168987" y="111791"/>
                </a:lnTo>
                <a:lnTo>
                  <a:pt x="161401" y="102249"/>
                </a:lnTo>
                <a:lnTo>
                  <a:pt x="153467" y="94589"/>
                </a:lnTo>
                <a:lnTo>
                  <a:pt x="42545" y="94589"/>
                </a:lnTo>
                <a:lnTo>
                  <a:pt x="42525" y="15697"/>
                </a:lnTo>
                <a:lnTo>
                  <a:pt x="40640" y="10680"/>
                </a:lnTo>
                <a:lnTo>
                  <a:pt x="32766" y="2133"/>
                </a:lnTo>
                <a:lnTo>
                  <a:pt x="27559" y="0"/>
                </a:lnTo>
                <a:close/>
              </a:path>
              <a:path w="683894" h="277495">
                <a:moveTo>
                  <a:pt x="170266" y="113893"/>
                </a:moveTo>
                <a:lnTo>
                  <a:pt x="93345" y="113893"/>
                </a:lnTo>
                <a:lnTo>
                  <a:pt x="100820" y="114367"/>
                </a:lnTo>
                <a:lnTo>
                  <a:pt x="107807" y="115790"/>
                </a:lnTo>
                <a:lnTo>
                  <a:pt x="138684" y="142849"/>
                </a:lnTo>
                <a:lnTo>
                  <a:pt x="145542" y="174548"/>
                </a:lnTo>
                <a:lnTo>
                  <a:pt x="145107" y="183280"/>
                </a:lnTo>
                <a:lnTo>
                  <a:pt x="130619" y="219208"/>
                </a:lnTo>
                <a:lnTo>
                  <a:pt x="93345" y="236575"/>
                </a:lnTo>
                <a:lnTo>
                  <a:pt x="169754" y="236575"/>
                </a:lnTo>
                <a:lnTo>
                  <a:pt x="186711" y="188843"/>
                </a:lnTo>
                <a:lnTo>
                  <a:pt x="187452" y="174548"/>
                </a:lnTo>
                <a:lnTo>
                  <a:pt x="186711" y="160244"/>
                </a:lnTo>
                <a:lnTo>
                  <a:pt x="184483" y="146804"/>
                </a:lnTo>
                <a:lnTo>
                  <a:pt x="180754" y="134227"/>
                </a:lnTo>
                <a:lnTo>
                  <a:pt x="175514" y="122516"/>
                </a:lnTo>
                <a:lnTo>
                  <a:pt x="170266" y="113893"/>
                </a:lnTo>
                <a:close/>
              </a:path>
              <a:path w="683894" h="277495">
                <a:moveTo>
                  <a:pt x="96520" y="73482"/>
                </a:moveTo>
                <a:lnTo>
                  <a:pt x="55880" y="84328"/>
                </a:lnTo>
                <a:lnTo>
                  <a:pt x="42545" y="94589"/>
                </a:lnTo>
                <a:lnTo>
                  <a:pt x="153467" y="94589"/>
                </a:lnTo>
                <a:lnTo>
                  <a:pt x="109140" y="74308"/>
                </a:lnTo>
                <a:lnTo>
                  <a:pt x="96520" y="73482"/>
                </a:lnTo>
                <a:close/>
              </a:path>
              <a:path w="683894" h="277495">
                <a:moveTo>
                  <a:pt x="297053" y="73482"/>
                </a:moveTo>
                <a:lnTo>
                  <a:pt x="252222" y="85864"/>
                </a:lnTo>
                <a:lnTo>
                  <a:pt x="218059" y="121399"/>
                </a:lnTo>
                <a:lnTo>
                  <a:pt x="205789" y="161404"/>
                </a:lnTo>
                <a:lnTo>
                  <a:pt x="204978" y="177025"/>
                </a:lnTo>
                <a:lnTo>
                  <a:pt x="205783" y="191179"/>
                </a:lnTo>
                <a:lnTo>
                  <a:pt x="217678" y="228714"/>
                </a:lnTo>
                <a:lnTo>
                  <a:pt x="253111" y="264083"/>
                </a:lnTo>
                <a:lnTo>
                  <a:pt x="291187" y="276179"/>
                </a:lnTo>
                <a:lnTo>
                  <a:pt x="305689" y="276987"/>
                </a:lnTo>
                <a:lnTo>
                  <a:pt x="315884" y="276431"/>
                </a:lnTo>
                <a:lnTo>
                  <a:pt x="353067" y="263463"/>
                </a:lnTo>
                <a:lnTo>
                  <a:pt x="372999" y="247675"/>
                </a:lnTo>
                <a:lnTo>
                  <a:pt x="378333" y="243471"/>
                </a:lnTo>
                <a:lnTo>
                  <a:pt x="380873" y="238226"/>
                </a:lnTo>
                <a:lnTo>
                  <a:pt x="380873" y="236575"/>
                </a:lnTo>
                <a:lnTo>
                  <a:pt x="304673" y="236575"/>
                </a:lnTo>
                <a:lnTo>
                  <a:pt x="296195" y="236084"/>
                </a:lnTo>
                <a:lnTo>
                  <a:pt x="257798" y="213578"/>
                </a:lnTo>
                <a:lnTo>
                  <a:pt x="247396" y="187363"/>
                </a:lnTo>
                <a:lnTo>
                  <a:pt x="372237" y="187363"/>
                </a:lnTo>
                <a:lnTo>
                  <a:pt x="377190" y="185420"/>
                </a:lnTo>
                <a:lnTo>
                  <a:pt x="381381" y="181546"/>
                </a:lnTo>
                <a:lnTo>
                  <a:pt x="385826" y="177622"/>
                </a:lnTo>
                <a:lnTo>
                  <a:pt x="387985" y="172694"/>
                </a:lnTo>
                <a:lnTo>
                  <a:pt x="387985" y="166776"/>
                </a:lnTo>
                <a:lnTo>
                  <a:pt x="387268" y="156434"/>
                </a:lnTo>
                <a:lnTo>
                  <a:pt x="386029" y="148742"/>
                </a:lnTo>
                <a:lnTo>
                  <a:pt x="250190" y="148742"/>
                </a:lnTo>
                <a:lnTo>
                  <a:pt x="250444" y="147955"/>
                </a:lnTo>
                <a:lnTo>
                  <a:pt x="250825" y="147193"/>
                </a:lnTo>
                <a:lnTo>
                  <a:pt x="251079" y="146443"/>
                </a:lnTo>
                <a:lnTo>
                  <a:pt x="254127" y="138696"/>
                </a:lnTo>
                <a:lnTo>
                  <a:pt x="258064" y="132461"/>
                </a:lnTo>
                <a:lnTo>
                  <a:pt x="267462" y="122999"/>
                </a:lnTo>
                <a:lnTo>
                  <a:pt x="272796" y="119583"/>
                </a:lnTo>
                <a:lnTo>
                  <a:pt x="278892" y="117475"/>
                </a:lnTo>
                <a:lnTo>
                  <a:pt x="284861" y="115316"/>
                </a:lnTo>
                <a:lnTo>
                  <a:pt x="290830" y="114236"/>
                </a:lnTo>
                <a:lnTo>
                  <a:pt x="372209" y="114236"/>
                </a:lnTo>
                <a:lnTo>
                  <a:pt x="371109" y="112437"/>
                </a:lnTo>
                <a:lnTo>
                  <a:pt x="338788" y="83553"/>
                </a:lnTo>
                <a:lnTo>
                  <a:pt x="305671" y="73887"/>
                </a:lnTo>
                <a:lnTo>
                  <a:pt x="297053" y="73482"/>
                </a:lnTo>
                <a:close/>
              </a:path>
              <a:path w="683894" h="277495">
                <a:moveTo>
                  <a:pt x="367284" y="212737"/>
                </a:moveTo>
                <a:lnTo>
                  <a:pt x="357378" y="212737"/>
                </a:lnTo>
                <a:lnTo>
                  <a:pt x="352933" y="214388"/>
                </a:lnTo>
                <a:lnTo>
                  <a:pt x="348234" y="217690"/>
                </a:lnTo>
                <a:lnTo>
                  <a:pt x="345186" y="220992"/>
                </a:lnTo>
                <a:lnTo>
                  <a:pt x="341630" y="224040"/>
                </a:lnTo>
                <a:lnTo>
                  <a:pt x="333756" y="229628"/>
                </a:lnTo>
                <a:lnTo>
                  <a:pt x="329184" y="231965"/>
                </a:lnTo>
                <a:lnTo>
                  <a:pt x="318389" y="235661"/>
                </a:lnTo>
                <a:lnTo>
                  <a:pt x="312039" y="236575"/>
                </a:lnTo>
                <a:lnTo>
                  <a:pt x="380873" y="236575"/>
                </a:lnTo>
                <a:lnTo>
                  <a:pt x="380873" y="226720"/>
                </a:lnTo>
                <a:lnTo>
                  <a:pt x="379095" y="222224"/>
                </a:lnTo>
                <a:lnTo>
                  <a:pt x="375412" y="218465"/>
                </a:lnTo>
                <a:lnTo>
                  <a:pt x="371856" y="214642"/>
                </a:lnTo>
                <a:lnTo>
                  <a:pt x="367284" y="212737"/>
                </a:lnTo>
                <a:close/>
              </a:path>
              <a:path w="683894" h="277495">
                <a:moveTo>
                  <a:pt x="372209" y="114236"/>
                </a:moveTo>
                <a:lnTo>
                  <a:pt x="304546" y="114236"/>
                </a:lnTo>
                <a:lnTo>
                  <a:pt x="311658" y="115849"/>
                </a:lnTo>
                <a:lnTo>
                  <a:pt x="325374" y="122351"/>
                </a:lnTo>
                <a:lnTo>
                  <a:pt x="331089" y="126936"/>
                </a:lnTo>
                <a:lnTo>
                  <a:pt x="339471" y="137502"/>
                </a:lnTo>
                <a:lnTo>
                  <a:pt x="342011" y="142811"/>
                </a:lnTo>
                <a:lnTo>
                  <a:pt x="343281" y="148742"/>
                </a:lnTo>
                <a:lnTo>
                  <a:pt x="386029" y="148742"/>
                </a:lnTo>
                <a:lnTo>
                  <a:pt x="385683" y="146592"/>
                </a:lnTo>
                <a:lnTo>
                  <a:pt x="383216" y="137251"/>
                </a:lnTo>
                <a:lnTo>
                  <a:pt x="379857" y="128409"/>
                </a:lnTo>
                <a:lnTo>
                  <a:pt x="375810" y="120125"/>
                </a:lnTo>
                <a:lnTo>
                  <a:pt x="372209" y="114236"/>
                </a:lnTo>
                <a:close/>
              </a:path>
              <a:path w="683894" h="277495">
                <a:moveTo>
                  <a:pt x="419481" y="209257"/>
                </a:moveTo>
                <a:lnTo>
                  <a:pt x="415163" y="210375"/>
                </a:lnTo>
                <a:lnTo>
                  <a:pt x="405765" y="216865"/>
                </a:lnTo>
                <a:lnTo>
                  <a:pt x="402844" y="221513"/>
                </a:lnTo>
                <a:lnTo>
                  <a:pt x="402082" y="232333"/>
                </a:lnTo>
                <a:lnTo>
                  <a:pt x="403479" y="237312"/>
                </a:lnTo>
                <a:lnTo>
                  <a:pt x="432050" y="264360"/>
                </a:lnTo>
                <a:lnTo>
                  <a:pt x="472515" y="276489"/>
                </a:lnTo>
                <a:lnTo>
                  <a:pt x="482854" y="276987"/>
                </a:lnTo>
                <a:lnTo>
                  <a:pt x="491972" y="276565"/>
                </a:lnTo>
                <a:lnTo>
                  <a:pt x="532653" y="261800"/>
                </a:lnTo>
                <a:lnTo>
                  <a:pt x="550679" y="239395"/>
                </a:lnTo>
                <a:lnTo>
                  <a:pt x="485394" y="239395"/>
                </a:lnTo>
                <a:lnTo>
                  <a:pt x="477609" y="239016"/>
                </a:lnTo>
                <a:lnTo>
                  <a:pt x="442515" y="221681"/>
                </a:lnTo>
                <a:lnTo>
                  <a:pt x="433959" y="212394"/>
                </a:lnTo>
                <a:lnTo>
                  <a:pt x="429514" y="210058"/>
                </a:lnTo>
                <a:lnTo>
                  <a:pt x="419481" y="209257"/>
                </a:lnTo>
                <a:close/>
              </a:path>
              <a:path w="683894" h="277495">
                <a:moveTo>
                  <a:pt x="488061" y="73482"/>
                </a:moveTo>
                <a:lnTo>
                  <a:pt x="481076" y="73482"/>
                </a:lnTo>
                <a:lnTo>
                  <a:pt x="471832" y="73920"/>
                </a:lnTo>
                <a:lnTo>
                  <a:pt x="431673" y="89069"/>
                </a:lnTo>
                <a:lnTo>
                  <a:pt x="411081" y="123415"/>
                </a:lnTo>
                <a:lnTo>
                  <a:pt x="410516" y="133134"/>
                </a:lnTo>
                <a:lnTo>
                  <a:pt x="410866" y="139539"/>
                </a:lnTo>
                <a:lnTo>
                  <a:pt x="433070" y="175920"/>
                </a:lnTo>
                <a:lnTo>
                  <a:pt x="470662" y="192341"/>
                </a:lnTo>
                <a:lnTo>
                  <a:pt x="485775" y="196278"/>
                </a:lnTo>
                <a:lnTo>
                  <a:pt x="492125" y="198297"/>
                </a:lnTo>
                <a:lnTo>
                  <a:pt x="503555" y="202742"/>
                </a:lnTo>
                <a:lnTo>
                  <a:pt x="507873" y="205244"/>
                </a:lnTo>
                <a:lnTo>
                  <a:pt x="510667" y="208038"/>
                </a:lnTo>
                <a:lnTo>
                  <a:pt x="513588" y="210832"/>
                </a:lnTo>
                <a:lnTo>
                  <a:pt x="514985" y="214477"/>
                </a:lnTo>
                <a:lnTo>
                  <a:pt x="514985" y="223824"/>
                </a:lnTo>
                <a:lnTo>
                  <a:pt x="513715" y="227685"/>
                </a:lnTo>
                <a:lnTo>
                  <a:pt x="510921" y="230593"/>
                </a:lnTo>
                <a:lnTo>
                  <a:pt x="508254" y="233502"/>
                </a:lnTo>
                <a:lnTo>
                  <a:pt x="504444" y="235635"/>
                </a:lnTo>
                <a:lnTo>
                  <a:pt x="495173" y="238366"/>
                </a:lnTo>
                <a:lnTo>
                  <a:pt x="490347" y="239166"/>
                </a:lnTo>
                <a:lnTo>
                  <a:pt x="485394" y="239395"/>
                </a:lnTo>
                <a:lnTo>
                  <a:pt x="550679" y="239395"/>
                </a:lnTo>
                <a:lnTo>
                  <a:pt x="552465" y="235223"/>
                </a:lnTo>
                <a:lnTo>
                  <a:pt x="554446" y="226923"/>
                </a:lnTo>
                <a:lnTo>
                  <a:pt x="555117" y="217944"/>
                </a:lnTo>
                <a:lnTo>
                  <a:pt x="554759" y="210356"/>
                </a:lnTo>
                <a:lnTo>
                  <a:pt x="527812" y="169278"/>
                </a:lnTo>
                <a:lnTo>
                  <a:pt x="513715" y="163182"/>
                </a:lnTo>
                <a:lnTo>
                  <a:pt x="506476" y="160566"/>
                </a:lnTo>
                <a:lnTo>
                  <a:pt x="498983" y="158280"/>
                </a:lnTo>
                <a:lnTo>
                  <a:pt x="491236" y="156349"/>
                </a:lnTo>
                <a:lnTo>
                  <a:pt x="483362" y="154076"/>
                </a:lnTo>
                <a:lnTo>
                  <a:pt x="451936" y="132168"/>
                </a:lnTo>
                <a:lnTo>
                  <a:pt x="451866" y="126250"/>
                </a:lnTo>
                <a:lnTo>
                  <a:pt x="453136" y="122542"/>
                </a:lnTo>
                <a:lnTo>
                  <a:pt x="458216" y="117195"/>
                </a:lnTo>
                <a:lnTo>
                  <a:pt x="461645" y="115201"/>
                </a:lnTo>
                <a:lnTo>
                  <a:pt x="466090" y="113893"/>
                </a:lnTo>
                <a:lnTo>
                  <a:pt x="470535" y="112522"/>
                </a:lnTo>
                <a:lnTo>
                  <a:pt x="475107" y="111836"/>
                </a:lnTo>
                <a:lnTo>
                  <a:pt x="550746" y="111836"/>
                </a:lnTo>
                <a:lnTo>
                  <a:pt x="550545" y="108902"/>
                </a:lnTo>
                <a:lnTo>
                  <a:pt x="548894" y="104368"/>
                </a:lnTo>
                <a:lnTo>
                  <a:pt x="545639" y="100812"/>
                </a:lnTo>
                <a:lnTo>
                  <a:pt x="541266" y="95929"/>
                </a:lnTo>
                <a:lnTo>
                  <a:pt x="495427" y="74295"/>
                </a:lnTo>
                <a:lnTo>
                  <a:pt x="488061" y="73482"/>
                </a:lnTo>
                <a:close/>
              </a:path>
              <a:path w="683894" h="277495">
                <a:moveTo>
                  <a:pt x="550746" y="111836"/>
                </a:moveTo>
                <a:lnTo>
                  <a:pt x="487807" y="111836"/>
                </a:lnTo>
                <a:lnTo>
                  <a:pt x="495046" y="113207"/>
                </a:lnTo>
                <a:lnTo>
                  <a:pt x="507746" y="118618"/>
                </a:lnTo>
                <a:lnTo>
                  <a:pt x="513101" y="122542"/>
                </a:lnTo>
                <a:lnTo>
                  <a:pt x="517398" y="127635"/>
                </a:lnTo>
                <a:lnTo>
                  <a:pt x="520827" y="131178"/>
                </a:lnTo>
                <a:lnTo>
                  <a:pt x="525018" y="133134"/>
                </a:lnTo>
                <a:lnTo>
                  <a:pt x="529971" y="133540"/>
                </a:lnTo>
                <a:lnTo>
                  <a:pt x="534924" y="133883"/>
                </a:lnTo>
                <a:lnTo>
                  <a:pt x="539496" y="132537"/>
                </a:lnTo>
                <a:lnTo>
                  <a:pt x="543687" y="129527"/>
                </a:lnTo>
                <a:lnTo>
                  <a:pt x="548894" y="125018"/>
                </a:lnTo>
                <a:lnTo>
                  <a:pt x="551307" y="120015"/>
                </a:lnTo>
                <a:lnTo>
                  <a:pt x="550746" y="111836"/>
                </a:lnTo>
                <a:close/>
              </a:path>
              <a:path w="683894" h="277495">
                <a:moveTo>
                  <a:pt x="639064" y="119519"/>
                </a:moveTo>
                <a:lnTo>
                  <a:pt x="596519" y="119519"/>
                </a:lnTo>
                <a:lnTo>
                  <a:pt x="596640" y="226060"/>
                </a:lnTo>
                <a:lnTo>
                  <a:pt x="610743" y="264058"/>
                </a:lnTo>
                <a:lnTo>
                  <a:pt x="643001" y="273481"/>
                </a:lnTo>
                <a:lnTo>
                  <a:pt x="653923" y="273481"/>
                </a:lnTo>
                <a:lnTo>
                  <a:pt x="661035" y="271513"/>
                </a:lnTo>
                <a:lnTo>
                  <a:pt x="674243" y="263601"/>
                </a:lnTo>
                <a:lnTo>
                  <a:pt x="677672" y="258127"/>
                </a:lnTo>
                <a:lnTo>
                  <a:pt x="677672" y="245770"/>
                </a:lnTo>
                <a:lnTo>
                  <a:pt x="675894" y="241249"/>
                </a:lnTo>
                <a:lnTo>
                  <a:pt x="672592" y="237604"/>
                </a:lnTo>
                <a:lnTo>
                  <a:pt x="669776" y="234442"/>
                </a:lnTo>
                <a:lnTo>
                  <a:pt x="647065" y="234442"/>
                </a:lnTo>
                <a:lnTo>
                  <a:pt x="645414" y="234149"/>
                </a:lnTo>
                <a:lnTo>
                  <a:pt x="644017" y="233591"/>
                </a:lnTo>
                <a:lnTo>
                  <a:pt x="642493" y="233019"/>
                </a:lnTo>
                <a:lnTo>
                  <a:pt x="641350" y="231990"/>
                </a:lnTo>
                <a:lnTo>
                  <a:pt x="640334" y="230505"/>
                </a:lnTo>
                <a:lnTo>
                  <a:pt x="639572" y="228968"/>
                </a:lnTo>
                <a:lnTo>
                  <a:pt x="639064" y="226060"/>
                </a:lnTo>
                <a:lnTo>
                  <a:pt x="639064" y="119519"/>
                </a:lnTo>
                <a:close/>
              </a:path>
              <a:path w="683894" h="277495">
                <a:moveTo>
                  <a:pt x="665353" y="232054"/>
                </a:moveTo>
                <a:lnTo>
                  <a:pt x="657479" y="232054"/>
                </a:lnTo>
                <a:lnTo>
                  <a:pt x="654939" y="232448"/>
                </a:lnTo>
                <a:lnTo>
                  <a:pt x="651383" y="234035"/>
                </a:lnTo>
                <a:lnTo>
                  <a:pt x="649986" y="234442"/>
                </a:lnTo>
                <a:lnTo>
                  <a:pt x="669776" y="234442"/>
                </a:lnTo>
                <a:lnTo>
                  <a:pt x="669290" y="233895"/>
                </a:lnTo>
                <a:lnTo>
                  <a:pt x="665353" y="232054"/>
                </a:lnTo>
                <a:close/>
              </a:path>
              <a:path w="683894" h="277495">
                <a:moveTo>
                  <a:pt x="669417" y="79108"/>
                </a:moveTo>
                <a:lnTo>
                  <a:pt x="576072" y="79108"/>
                </a:lnTo>
                <a:lnTo>
                  <a:pt x="571246" y="81051"/>
                </a:lnTo>
                <a:lnTo>
                  <a:pt x="567309" y="84924"/>
                </a:lnTo>
                <a:lnTo>
                  <a:pt x="563245" y="88747"/>
                </a:lnTo>
                <a:lnTo>
                  <a:pt x="561213" y="93408"/>
                </a:lnTo>
                <a:lnTo>
                  <a:pt x="561213" y="104686"/>
                </a:lnTo>
                <a:lnTo>
                  <a:pt x="563245" y="109562"/>
                </a:lnTo>
                <a:lnTo>
                  <a:pt x="567309" y="113550"/>
                </a:lnTo>
                <a:lnTo>
                  <a:pt x="571246" y="117538"/>
                </a:lnTo>
                <a:lnTo>
                  <a:pt x="575945" y="119519"/>
                </a:lnTo>
                <a:lnTo>
                  <a:pt x="669417" y="119519"/>
                </a:lnTo>
                <a:lnTo>
                  <a:pt x="674243" y="117589"/>
                </a:lnTo>
                <a:lnTo>
                  <a:pt x="678053" y="113715"/>
                </a:lnTo>
                <a:lnTo>
                  <a:pt x="681990" y="109842"/>
                </a:lnTo>
                <a:lnTo>
                  <a:pt x="683895" y="105029"/>
                </a:lnTo>
                <a:lnTo>
                  <a:pt x="683895" y="93865"/>
                </a:lnTo>
                <a:lnTo>
                  <a:pt x="681990" y="89166"/>
                </a:lnTo>
                <a:lnTo>
                  <a:pt x="678053" y="85178"/>
                </a:lnTo>
                <a:lnTo>
                  <a:pt x="674243" y="81140"/>
                </a:lnTo>
                <a:lnTo>
                  <a:pt x="669417" y="79108"/>
                </a:lnTo>
                <a:close/>
              </a:path>
              <a:path w="683894" h="277495">
                <a:moveTo>
                  <a:pt x="624205" y="31521"/>
                </a:moveTo>
                <a:lnTo>
                  <a:pt x="612267" y="31521"/>
                </a:lnTo>
                <a:lnTo>
                  <a:pt x="607187" y="33540"/>
                </a:lnTo>
                <a:lnTo>
                  <a:pt x="602996" y="37592"/>
                </a:lnTo>
                <a:lnTo>
                  <a:pt x="598678" y="41643"/>
                </a:lnTo>
                <a:lnTo>
                  <a:pt x="596519" y="46672"/>
                </a:lnTo>
                <a:lnTo>
                  <a:pt x="596519" y="79108"/>
                </a:lnTo>
                <a:lnTo>
                  <a:pt x="639064" y="79108"/>
                </a:lnTo>
                <a:lnTo>
                  <a:pt x="638995" y="46672"/>
                </a:lnTo>
                <a:lnTo>
                  <a:pt x="637159" y="41871"/>
                </a:lnTo>
                <a:lnTo>
                  <a:pt x="633095" y="37769"/>
                </a:lnTo>
                <a:lnTo>
                  <a:pt x="629158" y="33604"/>
                </a:lnTo>
                <a:lnTo>
                  <a:pt x="624205" y="31521"/>
                </a:lnTo>
                <a:close/>
              </a:path>
            </a:pathLst>
          </a:custGeom>
          <a:solidFill>
            <a:srgbClr val="B754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920252" y="3343516"/>
            <a:ext cx="6623050" cy="2122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5"/>
              </a:spcBef>
              <a:tabLst>
                <a:tab pos="2538730" algn="l"/>
              </a:tabLst>
            </a:pP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Unveil</a:t>
            </a:r>
            <a:r>
              <a:rPr sz="27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practices</a:t>
            </a:r>
            <a:r>
              <a:rPr sz="27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for</a:t>
            </a:r>
            <a:r>
              <a:rPr sz="27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e</a:t>
            </a:r>
            <a:r>
              <a:rPr sz="2750" spc="90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ective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management.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data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encryption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regular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35" dirty="0">
                <a:solidFill>
                  <a:srgbClr val="B75442"/>
                </a:solidFill>
                <a:latin typeface="Verdana"/>
                <a:cs typeface="Verdana"/>
              </a:rPr>
              <a:t>audits,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strategies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that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5" dirty="0">
                <a:solidFill>
                  <a:srgbClr val="B75442"/>
                </a:solidFill>
                <a:latin typeface="Verdana"/>
                <a:cs typeface="Verdana"/>
              </a:rPr>
              <a:t>ensure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optimal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performance</a:t>
            </a:r>
            <a:r>
              <a:rPr sz="2750" spc="-16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5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security.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795" rIns="0" bIns="0" rtlCol="0">
            <a:spAutoFit/>
          </a:bodyPr>
          <a:lstStyle/>
          <a:p>
            <a:pPr marL="12536170" marR="5080" indent="-2116455">
              <a:lnSpc>
                <a:spcPts val="3300"/>
              </a:lnSpc>
              <a:spcBef>
                <a:spcPts val="775"/>
              </a:spcBef>
            </a:pPr>
            <a:r>
              <a:rPr sz="3300" spc="-120" dirty="0"/>
              <a:t>BEST</a:t>
            </a:r>
            <a:r>
              <a:rPr sz="3300" spc="60" dirty="0"/>
              <a:t> </a:t>
            </a:r>
            <a:r>
              <a:rPr sz="3300" spc="-90" dirty="0"/>
              <a:t>PRACTICES</a:t>
            </a:r>
            <a:r>
              <a:rPr sz="3300" spc="60" dirty="0"/>
              <a:t> </a:t>
            </a:r>
            <a:r>
              <a:rPr sz="3300" dirty="0"/>
              <a:t>FOR</a:t>
            </a:r>
            <a:r>
              <a:rPr sz="3300" spc="60" dirty="0"/>
              <a:t> </a:t>
            </a:r>
            <a:r>
              <a:rPr sz="3300" spc="-10" dirty="0"/>
              <a:t>CLOUD STORAGE</a:t>
            </a:r>
            <a:endParaRPr sz="330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F24EBBD-A6C3-C6B0-C2EC-45D098867965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F92B8946-97C6-4E93-B567-6B6AC79D50A4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4D7DA87-77E9-1686-734F-CF0D043A07D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58929D2-19A0-9492-E620-C67CECB362D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18</a:t>
            </a:fld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635" cy="10287000"/>
            </a:xfrm>
            <a:custGeom>
              <a:avLst/>
              <a:gdLst/>
              <a:ahLst/>
              <a:cxnLst/>
              <a:rect l="l" t="t" r="r" b="b"/>
              <a:pathLst>
                <a:path w="18288635" h="10287000">
                  <a:moveTo>
                    <a:pt x="352425" y="0"/>
                  </a:moveTo>
                  <a:lnTo>
                    <a:pt x="0" y="0"/>
                  </a:lnTo>
                  <a:lnTo>
                    <a:pt x="0" y="2857500"/>
                  </a:lnTo>
                  <a:lnTo>
                    <a:pt x="352425" y="2857500"/>
                  </a:lnTo>
                  <a:lnTo>
                    <a:pt x="352425" y="0"/>
                  </a:lnTo>
                  <a:close/>
                </a:path>
                <a:path w="18288635" h="10287000">
                  <a:moveTo>
                    <a:pt x="18287988" y="9935007"/>
                  </a:moveTo>
                  <a:lnTo>
                    <a:pt x="0" y="9935007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9935007"/>
                  </a:lnTo>
                  <a:close/>
                </a:path>
                <a:path w="18288635" h="10287000">
                  <a:moveTo>
                    <a:pt x="18288038" y="12"/>
                  </a:moveTo>
                  <a:lnTo>
                    <a:pt x="17957534" y="12"/>
                  </a:lnTo>
                  <a:lnTo>
                    <a:pt x="17957534" y="1419237"/>
                  </a:lnTo>
                  <a:lnTo>
                    <a:pt x="18288038" y="1419237"/>
                  </a:lnTo>
                  <a:lnTo>
                    <a:pt x="18288038" y="12"/>
                  </a:lnTo>
                  <a:close/>
                </a:path>
              </a:pathLst>
            </a:custGeom>
            <a:solidFill>
              <a:srgbClr val="DB756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9096375" cy="1476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7625" rIns="0" bIns="0" rtlCol="0">
            <a:spAutoFit/>
          </a:bodyPr>
          <a:lstStyle/>
          <a:p>
            <a:pPr marL="382905">
              <a:lnSpc>
                <a:spcPct val="100000"/>
              </a:lnSpc>
              <a:spcBef>
                <a:spcPts val="375"/>
              </a:spcBef>
            </a:pPr>
            <a:r>
              <a:rPr sz="3800" dirty="0"/>
              <a:t>THE</a:t>
            </a:r>
            <a:r>
              <a:rPr sz="3800" spc="245" dirty="0"/>
              <a:t> </a:t>
            </a:r>
            <a:r>
              <a:rPr sz="3800" spc="-270" dirty="0"/>
              <a:t>IMPACT</a:t>
            </a:r>
            <a:r>
              <a:rPr sz="3800" spc="245" dirty="0"/>
              <a:t> </a:t>
            </a:r>
            <a:r>
              <a:rPr sz="3800" spc="105" dirty="0"/>
              <a:t>OF</a:t>
            </a:r>
            <a:r>
              <a:rPr sz="3800" spc="245" dirty="0"/>
              <a:t> </a:t>
            </a:r>
            <a:r>
              <a:rPr sz="3800" dirty="0"/>
              <a:t>CLOUD</a:t>
            </a:r>
            <a:r>
              <a:rPr sz="3800" spc="245" dirty="0"/>
              <a:t> </a:t>
            </a:r>
            <a:r>
              <a:rPr sz="3800" spc="-10" dirty="0"/>
              <a:t>STORAGE</a:t>
            </a:r>
            <a:endParaRPr sz="3800"/>
          </a:p>
        </p:txBody>
      </p:sp>
      <p:grpSp>
        <p:nvGrpSpPr>
          <p:cNvPr id="6" name="object 6"/>
          <p:cNvGrpSpPr/>
          <p:nvPr/>
        </p:nvGrpSpPr>
        <p:grpSpPr>
          <a:xfrm>
            <a:off x="702497" y="2445004"/>
            <a:ext cx="9096375" cy="5095875"/>
            <a:chOff x="702497" y="2445004"/>
            <a:chExt cx="9096375" cy="5095875"/>
          </a:xfrm>
        </p:grpSpPr>
        <p:sp>
          <p:nvSpPr>
            <p:cNvPr id="7" name="object 7"/>
            <p:cNvSpPr/>
            <p:nvPr/>
          </p:nvSpPr>
          <p:spPr>
            <a:xfrm>
              <a:off x="702497" y="2445004"/>
              <a:ext cx="9096375" cy="5095875"/>
            </a:xfrm>
            <a:custGeom>
              <a:avLst/>
              <a:gdLst/>
              <a:ahLst/>
              <a:cxnLst/>
              <a:rect l="l" t="t" r="r" b="b"/>
              <a:pathLst>
                <a:path w="9096375" h="5095875">
                  <a:moveTo>
                    <a:pt x="9096377" y="0"/>
                  </a:moveTo>
                  <a:lnTo>
                    <a:pt x="0" y="0"/>
                  </a:lnTo>
                  <a:lnTo>
                    <a:pt x="0" y="5095875"/>
                  </a:lnTo>
                  <a:lnTo>
                    <a:pt x="9096377" y="5095875"/>
                  </a:lnTo>
                  <a:lnTo>
                    <a:pt x="90963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9545" y="2776893"/>
              <a:ext cx="1275461" cy="37172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080893" y="2655996"/>
            <a:ext cx="8164830" cy="2905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-635" algn="ctr">
              <a:lnSpc>
                <a:spcPct val="100000"/>
              </a:lnSpc>
              <a:spcBef>
                <a:spcPts val="100"/>
              </a:spcBef>
              <a:tabLst>
                <a:tab pos="3690620" algn="l"/>
              </a:tabLst>
            </a:pP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	of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31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75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on </a:t>
            </a: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businesses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55" dirty="0">
                <a:solidFill>
                  <a:srgbClr val="B75442"/>
                </a:solidFill>
                <a:latin typeface="Verdana"/>
                <a:cs typeface="Verdana"/>
              </a:rPr>
              <a:t>individuals.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5" dirty="0">
                <a:solidFill>
                  <a:srgbClr val="B75442"/>
                </a:solidFill>
                <a:latin typeface="Verdana"/>
                <a:cs typeface="Verdana"/>
              </a:rPr>
              <a:t>how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it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has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transformed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30" dirty="0">
                <a:solidFill>
                  <a:srgbClr val="B75442"/>
                </a:solidFill>
                <a:latin typeface="Verdana"/>
                <a:cs typeface="Verdana"/>
              </a:rPr>
              <a:t>management, </a:t>
            </a:r>
            <a:r>
              <a:rPr sz="3150" spc="-105" dirty="0">
                <a:solidFill>
                  <a:srgbClr val="B75442"/>
                </a:solidFill>
                <a:latin typeface="Verdana"/>
                <a:cs typeface="Verdana"/>
              </a:rPr>
              <a:t>empowered</a:t>
            </a:r>
            <a:r>
              <a:rPr sz="31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remote</a:t>
            </a:r>
            <a:r>
              <a:rPr sz="3150" spc="-195" dirty="0">
                <a:solidFill>
                  <a:srgbClr val="B75442"/>
                </a:solidFill>
                <a:latin typeface="Verdana"/>
                <a:cs typeface="Verdana"/>
              </a:rPr>
              <a:t> work,</a:t>
            </a:r>
            <a:r>
              <a:rPr sz="31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and </a:t>
            </a:r>
            <a:r>
              <a:rPr sz="3150" spc="-125" dirty="0">
                <a:solidFill>
                  <a:srgbClr val="B75442"/>
                </a:solidFill>
                <a:latin typeface="Verdana"/>
                <a:cs typeface="Verdana"/>
              </a:rPr>
              <a:t>revolutionized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way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50" dirty="0">
                <a:solidFill>
                  <a:srgbClr val="B75442"/>
                </a:solidFill>
                <a:latin typeface="Verdana"/>
                <a:cs typeface="Verdana"/>
              </a:rPr>
              <a:t>we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access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35" dirty="0">
                <a:solidFill>
                  <a:srgbClr val="B75442"/>
                </a:solidFill>
                <a:latin typeface="Verdana"/>
                <a:cs typeface="Verdana"/>
              </a:rPr>
              <a:t>store </a:t>
            </a:r>
            <a:r>
              <a:rPr sz="3150" spc="-50" dirty="0">
                <a:solidFill>
                  <a:srgbClr val="B75442"/>
                </a:solidFill>
                <a:latin typeface="Verdana"/>
                <a:cs typeface="Verdana"/>
              </a:rPr>
              <a:t>information.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DE9697FB-C130-5A9D-D6D7-E443D99A87A7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945EFAAB-854F-451F-9153-C814321027FB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82F0A8-51ED-5343-A7F1-C9B61732489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5D481F-9666-2DEA-5D7E-E3142A52368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19</a:t>
            </a:fld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647499" y="2819996"/>
            <a:ext cx="19050" cy="9525"/>
          </a:xfrm>
          <a:custGeom>
            <a:avLst/>
            <a:gdLst/>
            <a:ahLst/>
            <a:cxnLst/>
            <a:rect l="l" t="t" r="r" b="b"/>
            <a:pathLst>
              <a:path w="19050" h="9525">
                <a:moveTo>
                  <a:pt x="16662" y="0"/>
                </a:moveTo>
                <a:lnTo>
                  <a:pt x="11912" y="0"/>
                </a:lnTo>
                <a:lnTo>
                  <a:pt x="11912" y="1905"/>
                </a:lnTo>
                <a:lnTo>
                  <a:pt x="9525" y="1905"/>
                </a:lnTo>
                <a:lnTo>
                  <a:pt x="11912" y="3810"/>
                </a:lnTo>
                <a:lnTo>
                  <a:pt x="14287" y="3810"/>
                </a:lnTo>
                <a:lnTo>
                  <a:pt x="11912" y="5715"/>
                </a:lnTo>
                <a:lnTo>
                  <a:pt x="0" y="5715"/>
                </a:lnTo>
                <a:lnTo>
                  <a:pt x="0" y="9525"/>
                </a:lnTo>
                <a:lnTo>
                  <a:pt x="4649" y="8096"/>
                </a:lnTo>
                <a:lnTo>
                  <a:pt x="10415" y="8096"/>
                </a:lnTo>
                <a:lnTo>
                  <a:pt x="15735" y="7381"/>
                </a:lnTo>
                <a:lnTo>
                  <a:pt x="19050" y="3810"/>
                </a:lnTo>
                <a:lnTo>
                  <a:pt x="19050" y="1905"/>
                </a:lnTo>
                <a:lnTo>
                  <a:pt x="16662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672497" y="7174992"/>
            <a:ext cx="19050" cy="28575"/>
          </a:xfrm>
          <a:custGeom>
            <a:avLst/>
            <a:gdLst/>
            <a:ahLst/>
            <a:cxnLst/>
            <a:rect l="l" t="t" r="r" b="b"/>
            <a:pathLst>
              <a:path w="19050" h="28575">
                <a:moveTo>
                  <a:pt x="0" y="0"/>
                </a:moveTo>
                <a:lnTo>
                  <a:pt x="16332" y="25717"/>
                </a:lnTo>
                <a:lnTo>
                  <a:pt x="19050" y="28575"/>
                </a:lnTo>
                <a:lnTo>
                  <a:pt x="11865" y="15671"/>
                </a:lnTo>
                <a:lnTo>
                  <a:pt x="6467" y="6786"/>
                </a:lnTo>
                <a:lnTo>
                  <a:pt x="2597" y="1651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9996" y="5644997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3879" y="12298"/>
                </a:moveTo>
                <a:lnTo>
                  <a:pt x="5025" y="15768"/>
                </a:lnTo>
                <a:lnTo>
                  <a:pt x="9525" y="28575"/>
                </a:lnTo>
                <a:lnTo>
                  <a:pt x="9525" y="26377"/>
                </a:lnTo>
                <a:lnTo>
                  <a:pt x="7370" y="20127"/>
                </a:lnTo>
                <a:lnTo>
                  <a:pt x="3879" y="12298"/>
                </a:lnTo>
                <a:close/>
              </a:path>
              <a:path w="9525" h="28575">
                <a:moveTo>
                  <a:pt x="0" y="0"/>
                </a:moveTo>
                <a:lnTo>
                  <a:pt x="0" y="2197"/>
                </a:lnTo>
                <a:lnTo>
                  <a:pt x="2161" y="8447"/>
                </a:lnTo>
                <a:lnTo>
                  <a:pt x="3879" y="12298"/>
                </a:lnTo>
                <a:lnTo>
                  <a:pt x="2085" y="6872"/>
                </a:lnTo>
                <a:lnTo>
                  <a:pt x="484" y="1684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934940" y="6932501"/>
            <a:ext cx="352425" cy="3343275"/>
          </a:xfrm>
          <a:custGeom>
            <a:avLst/>
            <a:gdLst/>
            <a:ahLst/>
            <a:cxnLst/>
            <a:rect l="l" t="t" r="r" b="b"/>
            <a:pathLst>
              <a:path w="352425" h="3343275">
                <a:moveTo>
                  <a:pt x="352425" y="0"/>
                </a:moveTo>
                <a:lnTo>
                  <a:pt x="0" y="0"/>
                </a:lnTo>
                <a:lnTo>
                  <a:pt x="0" y="3343275"/>
                </a:lnTo>
                <a:lnTo>
                  <a:pt x="352425" y="3343275"/>
                </a:lnTo>
                <a:lnTo>
                  <a:pt x="352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3234669" cy="352425"/>
          </a:xfrm>
          <a:custGeom>
            <a:avLst/>
            <a:gdLst/>
            <a:ahLst/>
            <a:cxnLst/>
            <a:rect l="l" t="t" r="r" b="b"/>
            <a:pathLst>
              <a:path w="13234669" h="352425">
                <a:moveTo>
                  <a:pt x="13234272" y="0"/>
                </a:moveTo>
                <a:lnTo>
                  <a:pt x="0" y="0"/>
                </a:lnTo>
                <a:lnTo>
                  <a:pt x="0" y="352424"/>
                </a:lnTo>
                <a:lnTo>
                  <a:pt x="13234272" y="352424"/>
                </a:lnTo>
                <a:lnTo>
                  <a:pt x="132342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608815" y="720162"/>
            <a:ext cx="7083069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200" spc="80" dirty="0">
                <a:solidFill>
                  <a:srgbClr val="000000"/>
                </a:solidFill>
              </a:rPr>
              <a:t>Table Of Content</a:t>
            </a:r>
            <a:endParaRPr sz="72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50B3D1-16F4-29B6-3EDC-3F802FDC6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6550" y="2137024"/>
            <a:ext cx="14531975" cy="2077492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pc="190" dirty="0">
                <a:effectLst/>
                <a:latin typeface="MathJax_SansSerif"/>
                <a:cs typeface="MathJax_SansSerif"/>
              </a:rPr>
              <a:t>About Myself.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dirty="0"/>
              <a:t>About Cloud Storage.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dirty="0" err="1"/>
              <a:t>Refrence</a:t>
            </a:r>
            <a:r>
              <a:rPr lang="en-IN" dirty="0"/>
              <a:t>.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3308821-F291-8C3B-3CFA-2E15A304B7D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492980A2-8853-5E9E-B18A-913B4913990C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38E95963-FB47-49F6-96B2-DA071190DCFC}" type="datetime1">
              <a:rPr lang="en-US" smtClean="0"/>
              <a:t>4/16/2024</a:t>
            </a:fld>
            <a:endParaRPr lang="en-US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999F538-7402-F7C0-3572-214CC31B8B3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547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635" cy="10287000"/>
            <a:chOff x="0" y="0"/>
            <a:chExt cx="182886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18288635" cy="10287000"/>
            </a:xfrm>
            <a:custGeom>
              <a:avLst/>
              <a:gdLst/>
              <a:ahLst/>
              <a:cxnLst/>
              <a:rect l="l" t="t" r="r" b="b"/>
              <a:pathLst>
                <a:path w="18288635" h="10287000">
                  <a:moveTo>
                    <a:pt x="352425" y="0"/>
                  </a:moveTo>
                  <a:lnTo>
                    <a:pt x="0" y="0"/>
                  </a:lnTo>
                  <a:lnTo>
                    <a:pt x="0" y="2857500"/>
                  </a:lnTo>
                  <a:lnTo>
                    <a:pt x="352425" y="2857500"/>
                  </a:lnTo>
                  <a:lnTo>
                    <a:pt x="352425" y="0"/>
                  </a:lnTo>
                  <a:close/>
                </a:path>
                <a:path w="18288635" h="10287000">
                  <a:moveTo>
                    <a:pt x="18287988" y="9935007"/>
                  </a:moveTo>
                  <a:lnTo>
                    <a:pt x="0" y="9935007"/>
                  </a:lnTo>
                  <a:lnTo>
                    <a:pt x="0" y="10287000"/>
                  </a:lnTo>
                  <a:lnTo>
                    <a:pt x="18287988" y="10287000"/>
                  </a:lnTo>
                  <a:lnTo>
                    <a:pt x="18287988" y="9935007"/>
                  </a:lnTo>
                  <a:close/>
                </a:path>
                <a:path w="18288635" h="10287000">
                  <a:moveTo>
                    <a:pt x="18288038" y="12"/>
                  </a:moveTo>
                  <a:lnTo>
                    <a:pt x="17957534" y="12"/>
                  </a:lnTo>
                  <a:lnTo>
                    <a:pt x="17957534" y="1419237"/>
                  </a:lnTo>
                  <a:lnTo>
                    <a:pt x="18288038" y="1419237"/>
                  </a:lnTo>
                  <a:lnTo>
                    <a:pt x="18288038" y="12"/>
                  </a:lnTo>
                  <a:close/>
                </a:path>
              </a:pathLst>
            </a:custGeom>
            <a:solidFill>
              <a:srgbClr val="DB756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9096375" cy="1476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66675" rIns="0" bIns="0" rtlCol="0">
            <a:spAutoFit/>
          </a:bodyPr>
          <a:lstStyle/>
          <a:p>
            <a:pPr marL="453390">
              <a:lnSpc>
                <a:spcPct val="100000"/>
              </a:lnSpc>
              <a:spcBef>
                <a:spcPts val="525"/>
              </a:spcBef>
            </a:pPr>
            <a:r>
              <a:rPr sz="3200" dirty="0"/>
              <a:t>EMBRACING</a:t>
            </a:r>
            <a:r>
              <a:rPr sz="3200" spc="105" dirty="0"/>
              <a:t> </a:t>
            </a:r>
            <a:r>
              <a:rPr sz="3200" dirty="0"/>
              <a:t>THE</a:t>
            </a:r>
            <a:r>
              <a:rPr sz="3200" spc="105" dirty="0"/>
              <a:t> </a:t>
            </a:r>
            <a:r>
              <a:rPr sz="3200" dirty="0"/>
              <a:t>CLOUD</a:t>
            </a:r>
            <a:r>
              <a:rPr sz="3200" spc="105" dirty="0"/>
              <a:t> </a:t>
            </a:r>
            <a:r>
              <a:rPr sz="3200" spc="-10" dirty="0"/>
              <a:t>REVOLUTION</a:t>
            </a:r>
            <a:endParaRPr sz="3200" dirty="0"/>
          </a:p>
        </p:txBody>
      </p:sp>
      <p:grpSp>
        <p:nvGrpSpPr>
          <p:cNvPr id="6" name="object 6"/>
          <p:cNvGrpSpPr/>
          <p:nvPr/>
        </p:nvGrpSpPr>
        <p:grpSpPr>
          <a:xfrm>
            <a:off x="702497" y="2445004"/>
            <a:ext cx="9096375" cy="5095875"/>
            <a:chOff x="702497" y="2445004"/>
            <a:chExt cx="9096375" cy="5095875"/>
          </a:xfrm>
        </p:grpSpPr>
        <p:sp>
          <p:nvSpPr>
            <p:cNvPr id="7" name="object 7"/>
            <p:cNvSpPr/>
            <p:nvPr/>
          </p:nvSpPr>
          <p:spPr>
            <a:xfrm>
              <a:off x="702497" y="2445004"/>
              <a:ext cx="9096375" cy="5095875"/>
            </a:xfrm>
            <a:custGeom>
              <a:avLst/>
              <a:gdLst/>
              <a:ahLst/>
              <a:cxnLst/>
              <a:rect l="l" t="t" r="r" b="b"/>
              <a:pathLst>
                <a:path w="9096375" h="5095875">
                  <a:moveTo>
                    <a:pt x="9096377" y="0"/>
                  </a:moveTo>
                  <a:lnTo>
                    <a:pt x="0" y="0"/>
                  </a:lnTo>
                  <a:lnTo>
                    <a:pt x="0" y="5095875"/>
                  </a:lnTo>
                  <a:lnTo>
                    <a:pt x="9096377" y="5095875"/>
                  </a:lnTo>
                  <a:lnTo>
                    <a:pt x="909637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50419" y="2756090"/>
              <a:ext cx="1830984" cy="31656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100836" y="2655996"/>
            <a:ext cx="8124825" cy="2419985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56845" marR="161925" algn="ctr">
              <a:lnSpc>
                <a:spcPts val="3750"/>
              </a:lnSpc>
              <a:spcBef>
                <a:spcPts val="250"/>
              </a:spcBef>
              <a:tabLst>
                <a:tab pos="6851015" algn="l"/>
              </a:tabLst>
            </a:pP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Join</a:t>
            </a:r>
            <a:r>
              <a:rPr sz="3150" spc="-23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75" dirty="0">
                <a:solidFill>
                  <a:srgbClr val="B75442"/>
                </a:solidFill>
                <a:latin typeface="Verdana"/>
                <a:cs typeface="Verdana"/>
              </a:rPr>
              <a:t>us</a:t>
            </a:r>
            <a:r>
              <a:rPr sz="3150" spc="-23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75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embracing</a:t>
            </a:r>
            <a:r>
              <a:rPr sz="3150" spc="-23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of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75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0" dirty="0">
                <a:solidFill>
                  <a:srgbClr val="B75442"/>
                </a:solidFill>
                <a:latin typeface="Verdana"/>
                <a:cs typeface="Verdana"/>
              </a:rPr>
              <a:t>its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20" dirty="0">
                <a:solidFill>
                  <a:srgbClr val="B75442"/>
                </a:solidFill>
                <a:latin typeface="Verdana"/>
                <a:cs typeface="Verdana"/>
              </a:rPr>
              <a:t>endless</a:t>
            </a:r>
            <a:r>
              <a:rPr sz="3150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0" dirty="0">
                <a:solidFill>
                  <a:srgbClr val="B75442"/>
                </a:solidFill>
                <a:latin typeface="Verdana"/>
                <a:cs typeface="Verdana"/>
              </a:rPr>
              <a:t>possibilities.</a:t>
            </a:r>
            <a:endParaRPr sz="3150">
              <a:latin typeface="Verdana"/>
              <a:cs typeface="Verdana"/>
            </a:endParaRPr>
          </a:p>
          <a:p>
            <a:pPr marR="5080" algn="ctr">
              <a:lnSpc>
                <a:spcPts val="3750"/>
              </a:lnSpc>
              <a:spcBef>
                <a:spcPts val="55"/>
              </a:spcBef>
            </a:pP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5" dirty="0">
                <a:solidFill>
                  <a:srgbClr val="B75442"/>
                </a:solidFill>
                <a:latin typeface="Verdana"/>
                <a:cs typeface="Verdana"/>
              </a:rPr>
              <a:t>how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40" dirty="0">
                <a:solidFill>
                  <a:srgbClr val="B75442"/>
                </a:solidFill>
                <a:latin typeface="Verdana"/>
                <a:cs typeface="Verdana"/>
              </a:rPr>
              <a:t>businesses</a:t>
            </a:r>
            <a:r>
              <a:rPr sz="31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25" dirty="0">
                <a:solidFill>
                  <a:srgbClr val="B75442"/>
                </a:solidFill>
                <a:latin typeface="Verdana"/>
                <a:cs typeface="Verdana"/>
              </a:rPr>
              <a:t>individuals</a:t>
            </a:r>
            <a:r>
              <a:rPr sz="3150" spc="-21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B75442"/>
                </a:solidFill>
                <a:latin typeface="Verdana"/>
                <a:cs typeface="Verdana"/>
              </a:rPr>
              <a:t>can </a:t>
            </a:r>
            <a:r>
              <a:rPr sz="3150" spc="-95" dirty="0">
                <a:solidFill>
                  <a:srgbClr val="B75442"/>
                </a:solidFill>
                <a:latin typeface="Verdana"/>
                <a:cs typeface="Verdana"/>
              </a:rPr>
              <a:t>leverage</a:t>
            </a:r>
            <a:r>
              <a:rPr sz="3150" spc="-229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90" dirty="0">
                <a:solidFill>
                  <a:srgbClr val="B75442"/>
                </a:solidFill>
                <a:latin typeface="Verdana"/>
                <a:cs typeface="Verdana"/>
              </a:rPr>
              <a:t>power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3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8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drive </a:t>
            </a:r>
            <a:r>
              <a:rPr sz="3150" spc="-114" dirty="0">
                <a:solidFill>
                  <a:srgbClr val="B75442"/>
                </a:solidFill>
                <a:latin typeface="Verdana"/>
                <a:cs typeface="Verdana"/>
              </a:rPr>
              <a:t>innovation</a:t>
            </a:r>
            <a:r>
              <a:rPr sz="3150" spc="-2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65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3150" spc="-21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B75442"/>
                </a:solidFill>
                <a:latin typeface="Verdana"/>
                <a:cs typeface="Verdana"/>
              </a:rPr>
              <a:t>growth.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E970BDE-1CFB-D82F-5E2F-21FC2E1D1D98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D50408B5-42F5-44CA-89ED-1F3A066D52F0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594B5AF-94FA-6467-5D6E-B146F86EED5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D5E030E-A096-8B52-2C86-AD0839AF518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20</a:t>
            </a:fld>
            <a:endParaRPr lang="en-I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001" y="0"/>
            <a:ext cx="18259425" cy="352425"/>
          </a:xfrm>
          <a:custGeom>
            <a:avLst/>
            <a:gdLst/>
            <a:ahLst/>
            <a:cxnLst/>
            <a:rect l="l" t="t" r="r" b="b"/>
            <a:pathLst>
              <a:path w="18259425" h="352425">
                <a:moveTo>
                  <a:pt x="18259425" y="0"/>
                </a:moveTo>
                <a:lnTo>
                  <a:pt x="0" y="0"/>
                </a:lnTo>
                <a:lnTo>
                  <a:pt x="0" y="352425"/>
                </a:lnTo>
                <a:lnTo>
                  <a:pt x="18259425" y="352425"/>
                </a:lnTo>
                <a:lnTo>
                  <a:pt x="18259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852507"/>
            <a:ext cx="352425" cy="1435100"/>
          </a:xfrm>
          <a:custGeom>
            <a:avLst/>
            <a:gdLst/>
            <a:ahLst/>
            <a:cxnLst/>
            <a:rect l="l" t="t" r="r" b="b"/>
            <a:pathLst>
              <a:path w="352425" h="1435100">
                <a:moveTo>
                  <a:pt x="352424" y="0"/>
                </a:moveTo>
                <a:lnTo>
                  <a:pt x="0" y="0"/>
                </a:lnTo>
                <a:lnTo>
                  <a:pt x="0" y="1434490"/>
                </a:lnTo>
                <a:lnTo>
                  <a:pt x="352424" y="1434490"/>
                </a:lnTo>
                <a:lnTo>
                  <a:pt x="352424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940018" y="8852507"/>
            <a:ext cx="348615" cy="1435100"/>
          </a:xfrm>
          <a:custGeom>
            <a:avLst/>
            <a:gdLst/>
            <a:ahLst/>
            <a:cxnLst/>
            <a:rect l="l" t="t" r="r" b="b"/>
            <a:pathLst>
              <a:path w="348615" h="1435100">
                <a:moveTo>
                  <a:pt x="348000" y="0"/>
                </a:moveTo>
                <a:lnTo>
                  <a:pt x="0" y="0"/>
                </a:lnTo>
                <a:lnTo>
                  <a:pt x="0" y="1434490"/>
                </a:lnTo>
                <a:lnTo>
                  <a:pt x="348000" y="1434490"/>
                </a:lnTo>
                <a:lnTo>
                  <a:pt x="348000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898087" y="2555900"/>
            <a:ext cx="10483850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50" dirty="0">
                <a:solidFill>
                  <a:srgbClr val="B75442"/>
                </a:solidFill>
              </a:rPr>
              <a:t>THE</a:t>
            </a:r>
            <a:r>
              <a:rPr sz="4650" spc="20" dirty="0">
                <a:solidFill>
                  <a:srgbClr val="B75442"/>
                </a:solidFill>
              </a:rPr>
              <a:t> </a:t>
            </a:r>
            <a:r>
              <a:rPr sz="4650" spc="-50" dirty="0">
                <a:solidFill>
                  <a:srgbClr val="B75442"/>
                </a:solidFill>
              </a:rPr>
              <a:t>FUTURE</a:t>
            </a:r>
            <a:r>
              <a:rPr sz="4650" spc="25" dirty="0">
                <a:solidFill>
                  <a:srgbClr val="B75442"/>
                </a:solidFill>
              </a:rPr>
              <a:t> </a:t>
            </a:r>
            <a:r>
              <a:rPr sz="4650" spc="95" dirty="0">
                <a:solidFill>
                  <a:srgbClr val="B75442"/>
                </a:solidFill>
              </a:rPr>
              <a:t>OF</a:t>
            </a:r>
            <a:r>
              <a:rPr sz="4650" spc="30" dirty="0">
                <a:solidFill>
                  <a:srgbClr val="B75442"/>
                </a:solidFill>
              </a:rPr>
              <a:t> </a:t>
            </a:r>
            <a:r>
              <a:rPr sz="4650" spc="-75" dirty="0">
                <a:solidFill>
                  <a:srgbClr val="B75442"/>
                </a:solidFill>
              </a:rPr>
              <a:t>STORAGE</a:t>
            </a:r>
            <a:r>
              <a:rPr sz="4650" spc="30" dirty="0">
                <a:solidFill>
                  <a:srgbClr val="B75442"/>
                </a:solidFill>
              </a:rPr>
              <a:t> </a:t>
            </a:r>
            <a:r>
              <a:rPr sz="4650" dirty="0">
                <a:solidFill>
                  <a:srgbClr val="B75442"/>
                </a:solidFill>
              </a:rPr>
              <a:t>IS</a:t>
            </a:r>
            <a:r>
              <a:rPr sz="4650" spc="30" dirty="0">
                <a:solidFill>
                  <a:srgbClr val="B75442"/>
                </a:solidFill>
              </a:rPr>
              <a:t> </a:t>
            </a:r>
            <a:r>
              <a:rPr sz="4650" spc="-20" dirty="0">
                <a:solidFill>
                  <a:srgbClr val="B75442"/>
                </a:solidFill>
              </a:rPr>
              <a:t>HERE</a:t>
            </a:r>
            <a:endParaRPr sz="465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89101" y="4029405"/>
            <a:ext cx="1305382" cy="25878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3734295" y="3922039"/>
            <a:ext cx="10821035" cy="1703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60680" marR="353060" algn="ctr">
              <a:lnSpc>
                <a:spcPct val="100000"/>
              </a:lnSpc>
              <a:spcBef>
                <a:spcPts val="105"/>
              </a:spcBef>
              <a:tabLst>
                <a:tab pos="5057775" algn="l"/>
              </a:tabLst>
            </a:pPr>
            <a:r>
              <a:rPr sz="2750" spc="-140" dirty="0">
                <a:solidFill>
                  <a:srgbClr val="434343"/>
                </a:solidFill>
                <a:latin typeface="Verdana"/>
                <a:cs typeface="Verdana"/>
              </a:rPr>
              <a:t>As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35" dirty="0">
                <a:solidFill>
                  <a:srgbClr val="434343"/>
                </a:solidFill>
                <a:latin typeface="Verdana"/>
                <a:cs typeface="Verdana"/>
              </a:rPr>
              <a:t>we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75" dirty="0">
                <a:solidFill>
                  <a:srgbClr val="434343"/>
                </a:solidFill>
                <a:latin typeface="Verdana"/>
                <a:cs typeface="Verdana"/>
              </a:rPr>
              <a:t>conclude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434343"/>
                </a:solidFill>
                <a:latin typeface="Verdana"/>
                <a:cs typeface="Verdana"/>
              </a:rPr>
              <a:t>our</a:t>
            </a:r>
            <a:r>
              <a:rPr sz="2750" dirty="0">
                <a:solidFill>
                  <a:srgbClr val="434343"/>
                </a:solidFill>
                <a:latin typeface="Verdana"/>
                <a:cs typeface="Verdana"/>
              </a:rPr>
              <a:t>	</a:t>
            </a:r>
            <a:r>
              <a:rPr sz="2750" spc="-105" dirty="0">
                <a:solidFill>
                  <a:srgbClr val="434343"/>
                </a:solidFill>
                <a:latin typeface="Verdana"/>
                <a:cs typeface="Verdana"/>
              </a:rPr>
              <a:t>journey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434343"/>
                </a:solidFill>
                <a:latin typeface="Verdana"/>
                <a:cs typeface="Verdana"/>
              </a:rPr>
              <a:t>through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434343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434343"/>
                </a:solidFill>
                <a:latin typeface="Verdana"/>
                <a:cs typeface="Verdana"/>
              </a:rPr>
              <a:t>mysteries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434343"/>
                </a:solidFill>
                <a:latin typeface="Verdana"/>
                <a:cs typeface="Verdana"/>
              </a:rPr>
              <a:t>of </a:t>
            </a:r>
            <a:r>
              <a:rPr sz="2750" spc="-70" dirty="0">
                <a:solidFill>
                  <a:srgbClr val="434343"/>
                </a:solidFill>
                <a:latin typeface="Verdana"/>
                <a:cs typeface="Verdana"/>
              </a:rPr>
              <a:t>cloud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434343"/>
                </a:solidFill>
                <a:latin typeface="Verdana"/>
                <a:cs typeface="Verdana"/>
              </a:rPr>
              <a:t>storage,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434343"/>
                </a:solidFill>
                <a:latin typeface="Verdana"/>
                <a:cs typeface="Verdana"/>
              </a:rPr>
              <a:t>remember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434343"/>
                </a:solidFill>
                <a:latin typeface="Verdana"/>
                <a:cs typeface="Verdana"/>
              </a:rPr>
              <a:t>that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434343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434343"/>
                </a:solidFill>
                <a:latin typeface="Verdana"/>
                <a:cs typeface="Verdana"/>
              </a:rPr>
              <a:t>future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434343"/>
                </a:solidFill>
                <a:latin typeface="Verdana"/>
                <a:cs typeface="Verdana"/>
              </a:rPr>
              <a:t>of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434343"/>
                </a:solidFill>
                <a:latin typeface="Verdana"/>
                <a:cs typeface="Verdana"/>
              </a:rPr>
              <a:t>storage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55" dirty="0">
                <a:solidFill>
                  <a:srgbClr val="434343"/>
                </a:solidFill>
                <a:latin typeface="Verdana"/>
                <a:cs typeface="Verdana"/>
              </a:rPr>
              <a:t>is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434343"/>
                </a:solidFill>
                <a:latin typeface="Verdana"/>
                <a:cs typeface="Verdana"/>
              </a:rPr>
              <a:t>here.</a:t>
            </a:r>
            <a:endParaRPr sz="2750">
              <a:latin typeface="Verdana"/>
              <a:cs typeface="Verdana"/>
            </a:endParaRPr>
          </a:p>
          <a:p>
            <a:pPr marL="12700" marR="5080" algn="ctr">
              <a:lnSpc>
                <a:spcPct val="100000"/>
              </a:lnSpc>
            </a:pPr>
            <a:r>
              <a:rPr sz="2750" spc="-80" dirty="0">
                <a:solidFill>
                  <a:srgbClr val="434343"/>
                </a:solidFill>
                <a:latin typeface="Verdana"/>
                <a:cs typeface="Verdana"/>
              </a:rPr>
              <a:t>Embrace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434343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75" dirty="0">
                <a:solidFill>
                  <a:srgbClr val="434343"/>
                </a:solidFill>
                <a:latin typeface="Verdana"/>
                <a:cs typeface="Verdana"/>
              </a:rPr>
              <a:t>power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434343"/>
                </a:solidFill>
                <a:latin typeface="Verdana"/>
                <a:cs typeface="Verdana"/>
              </a:rPr>
              <a:t>of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434343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434343"/>
                </a:solidFill>
                <a:latin typeface="Verdana"/>
                <a:cs typeface="Verdana"/>
              </a:rPr>
              <a:t>cloud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434343"/>
                </a:solidFill>
                <a:latin typeface="Verdana"/>
                <a:cs typeface="Verdana"/>
              </a:rPr>
              <a:t>and</a:t>
            </a:r>
            <a:r>
              <a:rPr sz="2750" spc="-185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434343"/>
                </a:solidFill>
                <a:latin typeface="Verdana"/>
                <a:cs typeface="Verdana"/>
              </a:rPr>
              <a:t>unlock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140" dirty="0">
                <a:solidFill>
                  <a:srgbClr val="434343"/>
                </a:solidFill>
                <a:latin typeface="Verdana"/>
                <a:cs typeface="Verdana"/>
              </a:rPr>
              <a:t>new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95" dirty="0">
                <a:solidFill>
                  <a:srgbClr val="434343"/>
                </a:solidFill>
                <a:latin typeface="Verdana"/>
                <a:cs typeface="Verdana"/>
              </a:rPr>
              <a:t>opportunities</a:t>
            </a:r>
            <a:r>
              <a:rPr sz="2750" spc="-180" dirty="0">
                <a:solidFill>
                  <a:srgbClr val="434343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434343"/>
                </a:solidFill>
                <a:latin typeface="Verdana"/>
                <a:cs typeface="Verdana"/>
              </a:rPr>
              <a:t>for success.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2BC8860-AFE9-65F7-5631-562065C32083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BCF44BA8-BB79-43D9-9508-35B52BA8E461}" type="datetime1">
              <a:rPr lang="en-US" smtClean="0"/>
              <a:t>4/16/2024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681AE80-1C82-CEB9-A490-D210F3AFECC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C3225D6-47A2-81FD-EBBB-8DB7CABC8F6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21</a:t>
            </a:fld>
            <a:endParaRPr lang="en-I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001" y="0"/>
            <a:ext cx="18259425" cy="352425"/>
          </a:xfrm>
          <a:custGeom>
            <a:avLst/>
            <a:gdLst/>
            <a:ahLst/>
            <a:cxnLst/>
            <a:rect l="l" t="t" r="r" b="b"/>
            <a:pathLst>
              <a:path w="18259425" h="352425">
                <a:moveTo>
                  <a:pt x="18259425" y="0"/>
                </a:moveTo>
                <a:lnTo>
                  <a:pt x="0" y="0"/>
                </a:lnTo>
                <a:lnTo>
                  <a:pt x="0" y="352425"/>
                </a:lnTo>
                <a:lnTo>
                  <a:pt x="18259425" y="352425"/>
                </a:lnTo>
                <a:lnTo>
                  <a:pt x="18259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852507"/>
            <a:ext cx="352425" cy="1435100"/>
          </a:xfrm>
          <a:custGeom>
            <a:avLst/>
            <a:gdLst/>
            <a:ahLst/>
            <a:cxnLst/>
            <a:rect l="l" t="t" r="r" b="b"/>
            <a:pathLst>
              <a:path w="352425" h="1435100">
                <a:moveTo>
                  <a:pt x="352424" y="0"/>
                </a:moveTo>
                <a:lnTo>
                  <a:pt x="0" y="0"/>
                </a:lnTo>
                <a:lnTo>
                  <a:pt x="0" y="1434490"/>
                </a:lnTo>
                <a:lnTo>
                  <a:pt x="352424" y="1434490"/>
                </a:lnTo>
                <a:lnTo>
                  <a:pt x="352424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940018" y="8852507"/>
            <a:ext cx="348615" cy="1435100"/>
          </a:xfrm>
          <a:custGeom>
            <a:avLst/>
            <a:gdLst/>
            <a:ahLst/>
            <a:cxnLst/>
            <a:rect l="l" t="t" r="r" b="b"/>
            <a:pathLst>
              <a:path w="348615" h="1435100">
                <a:moveTo>
                  <a:pt x="348000" y="0"/>
                </a:moveTo>
                <a:lnTo>
                  <a:pt x="0" y="0"/>
                </a:lnTo>
                <a:lnTo>
                  <a:pt x="0" y="1434490"/>
                </a:lnTo>
                <a:lnTo>
                  <a:pt x="348000" y="1434490"/>
                </a:lnTo>
                <a:lnTo>
                  <a:pt x="348000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928281" y="2604991"/>
            <a:ext cx="2432863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650" dirty="0" err="1">
                <a:solidFill>
                  <a:srgbClr val="B75442"/>
                </a:solidFill>
              </a:rPr>
              <a:t>Refrence</a:t>
            </a:r>
            <a:endParaRPr sz="4650" dirty="0"/>
          </a:p>
        </p:txBody>
      </p:sp>
      <p:sp>
        <p:nvSpPr>
          <p:cNvPr id="7" name="object 7"/>
          <p:cNvSpPr txBox="1"/>
          <p:nvPr/>
        </p:nvSpPr>
        <p:spPr>
          <a:xfrm>
            <a:off x="3734194" y="3702050"/>
            <a:ext cx="10821035" cy="130869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817880" marR="353060" indent="-457200" algn="ctr">
              <a:lnSpc>
                <a:spcPct val="100000"/>
              </a:lnSpc>
              <a:spcBef>
                <a:spcPts val="105"/>
              </a:spcBef>
              <a:buFont typeface="Arial" panose="020B0604020202020204" pitchFamily="34" charset="0"/>
              <a:buChar char="•"/>
              <a:tabLst>
                <a:tab pos="5057775" algn="l"/>
              </a:tabLst>
            </a:pPr>
            <a:r>
              <a:rPr lang="en-US" sz="2750" dirty="0">
                <a:latin typeface="Verdana"/>
                <a:cs typeface="Verdana"/>
                <a:hlinkClick r:id="rId2"/>
              </a:rPr>
              <a:t>https://aws.amazon.com/what-is/cloud-storage/</a:t>
            </a:r>
            <a:endParaRPr lang="en-US" sz="2750" dirty="0">
              <a:latin typeface="Verdana"/>
              <a:cs typeface="Verdana"/>
            </a:endParaRPr>
          </a:p>
          <a:p>
            <a:pPr marL="817880" marR="353060" indent="-457200" algn="ctr">
              <a:lnSpc>
                <a:spcPct val="100000"/>
              </a:lnSpc>
              <a:spcBef>
                <a:spcPts val="105"/>
              </a:spcBef>
              <a:buFont typeface="Arial" panose="020B0604020202020204" pitchFamily="34" charset="0"/>
              <a:buChar char="•"/>
              <a:tabLst>
                <a:tab pos="5057775" algn="l"/>
              </a:tabLst>
            </a:pPr>
            <a:r>
              <a:rPr lang="en-US" sz="2750" dirty="0">
                <a:latin typeface="Verdana"/>
                <a:cs typeface="Verdana"/>
                <a:hlinkClick r:id="rId3"/>
              </a:rPr>
              <a:t>https://en.wikipedia.org/wiki/Cloud_storage</a:t>
            </a:r>
            <a:endParaRPr lang="en-US" sz="2750" dirty="0">
              <a:latin typeface="Verdana"/>
              <a:cs typeface="Verdana"/>
            </a:endParaRPr>
          </a:p>
          <a:p>
            <a:pPr marL="817880" marR="353060" indent="-457200" algn="ctr">
              <a:lnSpc>
                <a:spcPct val="100000"/>
              </a:lnSpc>
              <a:spcBef>
                <a:spcPts val="105"/>
              </a:spcBef>
              <a:buFont typeface="Arial" panose="020B0604020202020204" pitchFamily="34" charset="0"/>
              <a:buChar char="•"/>
              <a:tabLst>
                <a:tab pos="5057775" algn="l"/>
              </a:tabLst>
            </a:pPr>
            <a:endParaRPr lang="en-US" sz="2750" dirty="0">
              <a:latin typeface="Verdana"/>
              <a:cs typeface="Verdana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2BC8860-AFE9-65F7-5631-562065C32083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BCF44BA8-BB79-43D9-9508-35B52BA8E461}" type="datetime1">
              <a:rPr lang="en-US" smtClean="0"/>
              <a:t>4/16/2024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681AE80-1C82-CEB9-A490-D210F3AFECC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C3225D6-47A2-81FD-EBBB-8DB7CABC8F6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315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59999" y="7174992"/>
            <a:ext cx="19050" cy="28575"/>
          </a:xfrm>
          <a:custGeom>
            <a:avLst/>
            <a:gdLst/>
            <a:ahLst/>
            <a:cxnLst/>
            <a:rect l="l" t="t" r="r" b="b"/>
            <a:pathLst>
              <a:path w="19050" h="28575">
                <a:moveTo>
                  <a:pt x="0" y="0"/>
                </a:moveTo>
                <a:lnTo>
                  <a:pt x="1190" y="1651"/>
                </a:lnTo>
                <a:lnTo>
                  <a:pt x="4762" y="6786"/>
                </a:lnTo>
                <a:lnTo>
                  <a:pt x="10715" y="15671"/>
                </a:lnTo>
                <a:lnTo>
                  <a:pt x="19050" y="28575"/>
                </a:lnTo>
                <a:lnTo>
                  <a:pt x="19050" y="25717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352425" cy="2593340"/>
          </a:xfrm>
          <a:custGeom>
            <a:avLst/>
            <a:gdLst/>
            <a:ahLst/>
            <a:cxnLst/>
            <a:rect l="l" t="t" r="r" b="b"/>
            <a:pathLst>
              <a:path w="352425" h="2593340">
                <a:moveTo>
                  <a:pt x="352424" y="0"/>
                </a:moveTo>
                <a:lnTo>
                  <a:pt x="0" y="0"/>
                </a:lnTo>
                <a:lnTo>
                  <a:pt x="0" y="2592819"/>
                </a:lnTo>
                <a:lnTo>
                  <a:pt x="352424" y="2592819"/>
                </a:lnTo>
                <a:lnTo>
                  <a:pt x="352424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220063" y="9934999"/>
            <a:ext cx="4067175" cy="352425"/>
          </a:xfrm>
          <a:custGeom>
            <a:avLst/>
            <a:gdLst/>
            <a:ahLst/>
            <a:cxnLst/>
            <a:rect l="l" t="t" r="r" b="b"/>
            <a:pathLst>
              <a:path w="4067175" h="352425">
                <a:moveTo>
                  <a:pt x="4067175" y="0"/>
                </a:moveTo>
                <a:lnTo>
                  <a:pt x="0" y="0"/>
                </a:lnTo>
                <a:lnTo>
                  <a:pt x="0" y="352425"/>
                </a:lnTo>
                <a:lnTo>
                  <a:pt x="4067175" y="352425"/>
                </a:lnTo>
                <a:lnTo>
                  <a:pt x="406717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9547" rIns="0" bIns="0" rtlCol="0">
            <a:spAutoFit/>
          </a:bodyPr>
          <a:lstStyle/>
          <a:p>
            <a:pPr marL="4003675">
              <a:lnSpc>
                <a:spcPct val="100000"/>
              </a:lnSpc>
              <a:spcBef>
                <a:spcPts val="100"/>
              </a:spcBef>
            </a:pPr>
            <a:r>
              <a:rPr dirty="0"/>
              <a:t>Thank</a:t>
            </a:r>
            <a:r>
              <a:rPr spc="844" dirty="0"/>
              <a:t> </a:t>
            </a:r>
            <a:r>
              <a:rPr spc="-1230" dirty="0"/>
              <a:t>Y</a:t>
            </a:r>
            <a:r>
              <a:rPr spc="55" dirty="0"/>
              <a:t>ou</a:t>
            </a: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1416" y="4040517"/>
            <a:ext cx="142878" cy="1428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70">
              <a:lnSpc>
                <a:spcPct val="100000"/>
              </a:lnSpc>
              <a:spcBef>
                <a:spcPts val="100"/>
              </a:spcBef>
            </a:pPr>
            <a:r>
              <a:rPr spc="70" dirty="0"/>
              <a:t>Thank</a:t>
            </a:r>
            <a:r>
              <a:rPr spc="300" dirty="0"/>
              <a:t> </a:t>
            </a:r>
            <a:r>
              <a:rPr spc="135" dirty="0"/>
              <a:t>you</a:t>
            </a:r>
            <a:r>
              <a:rPr spc="305" dirty="0"/>
              <a:t> </a:t>
            </a:r>
            <a:r>
              <a:rPr spc="190" dirty="0"/>
              <a:t>for</a:t>
            </a:r>
            <a:r>
              <a:rPr spc="305" dirty="0"/>
              <a:t> </a:t>
            </a:r>
            <a:r>
              <a:rPr spc="140" dirty="0"/>
              <a:t>your</a:t>
            </a:r>
            <a:r>
              <a:rPr spc="305" dirty="0"/>
              <a:t> </a:t>
            </a:r>
            <a:r>
              <a:rPr spc="120" dirty="0"/>
              <a:t>time</a:t>
            </a:r>
            <a:r>
              <a:rPr spc="300" dirty="0"/>
              <a:t> </a:t>
            </a:r>
            <a:r>
              <a:rPr spc="315" dirty="0"/>
              <a:t>and</a:t>
            </a:r>
            <a:r>
              <a:rPr spc="305" dirty="0"/>
              <a:t> </a:t>
            </a:r>
            <a:r>
              <a:rPr spc="60" dirty="0"/>
              <a:t>attention.</a:t>
            </a:r>
          </a:p>
          <a:p>
            <a:pPr>
              <a:lnSpc>
                <a:spcPct val="100000"/>
              </a:lnSpc>
              <a:spcBef>
                <a:spcPts val="1335"/>
              </a:spcBef>
            </a:pPr>
            <a:endParaRPr spc="60" dirty="0"/>
          </a:p>
          <a:p>
            <a:pPr marL="12700" marR="5080">
              <a:lnSpc>
                <a:spcPct val="100000"/>
              </a:lnSpc>
              <a:tabLst>
                <a:tab pos="784225" algn="l"/>
                <a:tab pos="3501390" algn="l"/>
                <a:tab pos="4458970" algn="l"/>
                <a:tab pos="6933565" algn="l"/>
                <a:tab pos="8032750" algn="l"/>
                <a:tab pos="10138410" algn="l"/>
                <a:tab pos="13528675" algn="l"/>
              </a:tabLst>
            </a:pPr>
            <a:r>
              <a:rPr spc="114" dirty="0"/>
              <a:t>In</a:t>
            </a:r>
            <a:r>
              <a:rPr dirty="0"/>
              <a:t>	</a:t>
            </a:r>
            <a:r>
              <a:rPr spc="100" dirty="0"/>
              <a:t>summary,</a:t>
            </a:r>
            <a:r>
              <a:rPr dirty="0"/>
              <a:t>	</a:t>
            </a:r>
            <a:r>
              <a:rPr spc="90" dirty="0"/>
              <a:t>we</a:t>
            </a:r>
            <a:r>
              <a:rPr dirty="0"/>
              <a:t>	</a:t>
            </a:r>
            <a:r>
              <a:rPr spc="185" dirty="0"/>
              <a:t>explored</a:t>
            </a:r>
            <a:r>
              <a:rPr dirty="0"/>
              <a:t>	</a:t>
            </a:r>
            <a:r>
              <a:rPr spc="130" dirty="0"/>
              <a:t>the</a:t>
            </a:r>
            <a:r>
              <a:rPr dirty="0"/>
              <a:t>	</a:t>
            </a:r>
            <a:r>
              <a:rPr spc="155" dirty="0"/>
              <a:t>various</a:t>
            </a:r>
            <a:r>
              <a:rPr dirty="0"/>
              <a:t>	</a:t>
            </a:r>
            <a:r>
              <a:rPr spc="170" dirty="0"/>
              <a:t>applications</a:t>
            </a:r>
            <a:r>
              <a:rPr dirty="0"/>
              <a:t>	</a:t>
            </a:r>
            <a:r>
              <a:rPr spc="290" dirty="0"/>
              <a:t>and </a:t>
            </a:r>
            <a:r>
              <a:rPr spc="160" dirty="0"/>
              <a:t>benefits</a:t>
            </a:r>
            <a:r>
              <a:rPr spc="305" dirty="0"/>
              <a:t> </a:t>
            </a:r>
            <a:r>
              <a:rPr spc="250" dirty="0"/>
              <a:t>of</a:t>
            </a:r>
            <a:r>
              <a:rPr spc="310" dirty="0"/>
              <a:t> </a:t>
            </a:r>
            <a:r>
              <a:rPr spc="195" dirty="0"/>
              <a:t>Cloud</a:t>
            </a:r>
            <a:r>
              <a:rPr spc="310" dirty="0"/>
              <a:t> </a:t>
            </a:r>
            <a:r>
              <a:rPr spc="220" dirty="0"/>
              <a:t>Storage</a:t>
            </a:r>
            <a:r>
              <a:rPr spc="310" dirty="0"/>
              <a:t> </a:t>
            </a:r>
            <a:r>
              <a:rPr spc="-550" dirty="0"/>
              <a:t>.</a:t>
            </a: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4518" y="5467705"/>
            <a:ext cx="142877" cy="142875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50C05F2-0C9A-C16A-84A5-E602649CF8D6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877753B7-E38B-4330-AAAB-4C9C412A4611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8811D8A-0C10-47E7-DE8B-10AC1F5746B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E639369-2BD2-1ABF-0DBC-A80E2FF271B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23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647499" y="2819996"/>
            <a:ext cx="19050" cy="9525"/>
          </a:xfrm>
          <a:custGeom>
            <a:avLst/>
            <a:gdLst/>
            <a:ahLst/>
            <a:cxnLst/>
            <a:rect l="l" t="t" r="r" b="b"/>
            <a:pathLst>
              <a:path w="19050" h="9525">
                <a:moveTo>
                  <a:pt x="16662" y="0"/>
                </a:moveTo>
                <a:lnTo>
                  <a:pt x="11912" y="0"/>
                </a:lnTo>
                <a:lnTo>
                  <a:pt x="11912" y="1905"/>
                </a:lnTo>
                <a:lnTo>
                  <a:pt x="9525" y="1905"/>
                </a:lnTo>
                <a:lnTo>
                  <a:pt x="11912" y="3810"/>
                </a:lnTo>
                <a:lnTo>
                  <a:pt x="14287" y="3810"/>
                </a:lnTo>
                <a:lnTo>
                  <a:pt x="11912" y="5715"/>
                </a:lnTo>
                <a:lnTo>
                  <a:pt x="0" y="5715"/>
                </a:lnTo>
                <a:lnTo>
                  <a:pt x="0" y="9525"/>
                </a:lnTo>
                <a:lnTo>
                  <a:pt x="4649" y="8096"/>
                </a:lnTo>
                <a:lnTo>
                  <a:pt x="10415" y="8096"/>
                </a:lnTo>
                <a:lnTo>
                  <a:pt x="15735" y="7381"/>
                </a:lnTo>
                <a:lnTo>
                  <a:pt x="19050" y="3810"/>
                </a:lnTo>
                <a:lnTo>
                  <a:pt x="19050" y="1905"/>
                </a:lnTo>
                <a:lnTo>
                  <a:pt x="16662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672497" y="7174992"/>
            <a:ext cx="19050" cy="28575"/>
          </a:xfrm>
          <a:custGeom>
            <a:avLst/>
            <a:gdLst/>
            <a:ahLst/>
            <a:cxnLst/>
            <a:rect l="l" t="t" r="r" b="b"/>
            <a:pathLst>
              <a:path w="19050" h="28575">
                <a:moveTo>
                  <a:pt x="0" y="0"/>
                </a:moveTo>
                <a:lnTo>
                  <a:pt x="16332" y="25717"/>
                </a:lnTo>
                <a:lnTo>
                  <a:pt x="19050" y="28575"/>
                </a:lnTo>
                <a:lnTo>
                  <a:pt x="11865" y="15671"/>
                </a:lnTo>
                <a:lnTo>
                  <a:pt x="6467" y="6786"/>
                </a:lnTo>
                <a:lnTo>
                  <a:pt x="2597" y="1651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9996" y="5644997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3879" y="12298"/>
                </a:moveTo>
                <a:lnTo>
                  <a:pt x="5025" y="15768"/>
                </a:lnTo>
                <a:lnTo>
                  <a:pt x="9525" y="28575"/>
                </a:lnTo>
                <a:lnTo>
                  <a:pt x="9525" y="26377"/>
                </a:lnTo>
                <a:lnTo>
                  <a:pt x="7370" y="20127"/>
                </a:lnTo>
                <a:lnTo>
                  <a:pt x="3879" y="12298"/>
                </a:lnTo>
                <a:close/>
              </a:path>
              <a:path w="9525" h="28575">
                <a:moveTo>
                  <a:pt x="0" y="0"/>
                </a:moveTo>
                <a:lnTo>
                  <a:pt x="0" y="2197"/>
                </a:lnTo>
                <a:lnTo>
                  <a:pt x="2161" y="8447"/>
                </a:lnTo>
                <a:lnTo>
                  <a:pt x="3879" y="12298"/>
                </a:lnTo>
                <a:lnTo>
                  <a:pt x="2085" y="6872"/>
                </a:lnTo>
                <a:lnTo>
                  <a:pt x="484" y="1684"/>
                </a:lnTo>
                <a:lnTo>
                  <a:pt x="0" y="0"/>
                </a:lnTo>
                <a:close/>
              </a:path>
            </a:pathLst>
          </a:custGeom>
          <a:solidFill>
            <a:srgbClr val="F8BA8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934940" y="6932501"/>
            <a:ext cx="352425" cy="3343275"/>
          </a:xfrm>
          <a:custGeom>
            <a:avLst/>
            <a:gdLst/>
            <a:ahLst/>
            <a:cxnLst/>
            <a:rect l="l" t="t" r="r" b="b"/>
            <a:pathLst>
              <a:path w="352425" h="3343275">
                <a:moveTo>
                  <a:pt x="352425" y="0"/>
                </a:moveTo>
                <a:lnTo>
                  <a:pt x="0" y="0"/>
                </a:lnTo>
                <a:lnTo>
                  <a:pt x="0" y="3343275"/>
                </a:lnTo>
                <a:lnTo>
                  <a:pt x="352425" y="3343275"/>
                </a:lnTo>
                <a:lnTo>
                  <a:pt x="352425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3234669" cy="352425"/>
          </a:xfrm>
          <a:custGeom>
            <a:avLst/>
            <a:gdLst/>
            <a:ahLst/>
            <a:cxnLst/>
            <a:rect l="l" t="t" r="r" b="b"/>
            <a:pathLst>
              <a:path w="13234669" h="352425">
                <a:moveTo>
                  <a:pt x="13234272" y="0"/>
                </a:moveTo>
                <a:lnTo>
                  <a:pt x="0" y="0"/>
                </a:lnTo>
                <a:lnTo>
                  <a:pt x="0" y="352424"/>
                </a:lnTo>
                <a:lnTo>
                  <a:pt x="13234272" y="352424"/>
                </a:lnTo>
                <a:lnTo>
                  <a:pt x="132342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445250" y="760996"/>
            <a:ext cx="541020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80" dirty="0">
                <a:solidFill>
                  <a:srgbClr val="000000"/>
                </a:solidFill>
              </a:rPr>
              <a:t>About</a:t>
            </a:r>
            <a:r>
              <a:rPr sz="7200" spc="540" dirty="0">
                <a:solidFill>
                  <a:srgbClr val="000000"/>
                </a:solidFill>
              </a:rPr>
              <a:t> </a:t>
            </a:r>
            <a:r>
              <a:rPr sz="7200" spc="204" dirty="0">
                <a:solidFill>
                  <a:srgbClr val="000000"/>
                </a:solidFill>
              </a:rPr>
              <a:t>Myself</a:t>
            </a:r>
            <a:endParaRPr sz="7200" dirty="0"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3317" y="2955061"/>
            <a:ext cx="142875" cy="14287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363040" y="2292248"/>
            <a:ext cx="14711680" cy="6237605"/>
          </a:xfrm>
          <a:prstGeom prst="rect">
            <a:avLst/>
          </a:prstGeom>
        </p:spPr>
        <p:txBody>
          <a:bodyPr vert="horz" wrap="square" lIns="0" tIns="310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45"/>
              </a:spcBef>
            </a:pPr>
            <a:r>
              <a:rPr sz="4500" spc="190" dirty="0">
                <a:latin typeface="MathJax_SansSerif"/>
                <a:cs typeface="MathJax_SansSerif"/>
              </a:rPr>
              <a:t>Hello</a:t>
            </a:r>
            <a:r>
              <a:rPr sz="4500" spc="170" dirty="0">
                <a:latin typeface="MathJax_SansSerif"/>
                <a:cs typeface="MathJax_SansSerif"/>
              </a:rPr>
              <a:t> </a:t>
            </a:r>
            <a:r>
              <a:rPr sz="4500" spc="190" dirty="0">
                <a:latin typeface="MathJax_SansSerif"/>
                <a:cs typeface="MathJax_SansSerif"/>
              </a:rPr>
              <a:t>Everyone</a:t>
            </a:r>
            <a:r>
              <a:rPr sz="4500" spc="175" dirty="0">
                <a:latin typeface="MathJax_SansSerif"/>
                <a:cs typeface="MathJax_SansSerif"/>
              </a:rPr>
              <a:t> </a:t>
            </a:r>
            <a:r>
              <a:rPr sz="4500" spc="-340" dirty="0">
                <a:latin typeface="MathJax_SansSerif"/>
                <a:cs typeface="MathJax_SansSerif"/>
              </a:rPr>
              <a:t>,</a:t>
            </a:r>
            <a:r>
              <a:rPr sz="4500" spc="175" dirty="0">
                <a:latin typeface="MathJax_SansSerif"/>
                <a:cs typeface="MathJax_SansSerif"/>
              </a:rPr>
              <a:t> </a:t>
            </a:r>
            <a:r>
              <a:rPr sz="4500" dirty="0">
                <a:latin typeface="MathJax_SansSerif"/>
                <a:cs typeface="MathJax_SansSerif"/>
              </a:rPr>
              <a:t>I'm</a:t>
            </a:r>
            <a:r>
              <a:rPr sz="4500" spc="175" dirty="0">
                <a:latin typeface="MathJax_SansSerif"/>
                <a:cs typeface="MathJax_SansSerif"/>
              </a:rPr>
              <a:t> </a:t>
            </a:r>
            <a:r>
              <a:rPr sz="4500" spc="114" dirty="0">
                <a:latin typeface="MathJax_SansSerif"/>
                <a:cs typeface="MathJax_SansSerif"/>
              </a:rPr>
              <a:t>Sojitra</a:t>
            </a:r>
            <a:r>
              <a:rPr sz="4500" spc="175" dirty="0">
                <a:latin typeface="MathJax_SansSerif"/>
                <a:cs typeface="MathJax_SansSerif"/>
              </a:rPr>
              <a:t> </a:t>
            </a:r>
            <a:r>
              <a:rPr sz="4500" spc="-445" dirty="0">
                <a:latin typeface="MathJax_SansSerif"/>
                <a:cs typeface="MathJax_SansSerif"/>
              </a:rPr>
              <a:t>T</a:t>
            </a:r>
            <a:r>
              <a:rPr sz="4500" spc="130" dirty="0">
                <a:latin typeface="MathJax_SansSerif"/>
                <a:cs typeface="MathJax_SansSerif"/>
              </a:rPr>
              <a:t>ej</a:t>
            </a:r>
            <a:r>
              <a:rPr sz="4500" spc="175" dirty="0">
                <a:latin typeface="MathJax_SansSerif"/>
                <a:cs typeface="MathJax_SansSerif"/>
              </a:rPr>
              <a:t> </a:t>
            </a:r>
            <a:r>
              <a:rPr sz="4500" spc="125" dirty="0">
                <a:latin typeface="MathJax_SansSerif"/>
                <a:cs typeface="MathJax_SansSerif"/>
              </a:rPr>
              <a:t>Dineshbhai.</a:t>
            </a:r>
            <a:endParaRPr sz="4500" dirty="0">
              <a:latin typeface="MathJax_SansSerif"/>
              <a:cs typeface="MathJax_SansSerif"/>
            </a:endParaRPr>
          </a:p>
          <a:p>
            <a:pPr marL="13970">
              <a:lnSpc>
                <a:spcPct val="100000"/>
              </a:lnSpc>
              <a:spcBef>
                <a:spcPts val="2340"/>
              </a:spcBef>
            </a:pPr>
            <a:r>
              <a:rPr sz="4500" spc="130" dirty="0">
                <a:latin typeface="MathJax_SansSerif"/>
                <a:cs typeface="MathJax_SansSerif"/>
              </a:rPr>
              <a:t>Currently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-340" dirty="0">
                <a:latin typeface="MathJax_SansSerif"/>
                <a:cs typeface="MathJax_SansSerif"/>
              </a:rPr>
              <a:t>,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dirty="0">
                <a:latin typeface="MathJax_SansSerif"/>
                <a:cs typeface="MathJax_SansSerif"/>
              </a:rPr>
              <a:t>I'm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190" dirty="0">
                <a:latin typeface="MathJax_SansSerif"/>
                <a:cs typeface="MathJax_SansSerif"/>
              </a:rPr>
              <a:t>enrolled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100" dirty="0">
                <a:latin typeface="MathJax_SansSerif"/>
                <a:cs typeface="MathJax_SansSerif"/>
              </a:rPr>
              <a:t>in</a:t>
            </a:r>
            <a:r>
              <a:rPr sz="4500" spc="280" dirty="0">
                <a:latin typeface="MathJax_SansSerif"/>
                <a:cs typeface="MathJax_SansSerif"/>
              </a:rPr>
              <a:t> </a:t>
            </a:r>
            <a:r>
              <a:rPr sz="4500" spc="200" dirty="0">
                <a:latin typeface="MathJax_SansSerif"/>
                <a:cs typeface="MathJax_SansSerif"/>
              </a:rPr>
              <a:t>6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180" dirty="0">
                <a:latin typeface="MathJax_SansSerif"/>
                <a:cs typeface="MathJax_SansSerif"/>
              </a:rPr>
              <a:t>semester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250" dirty="0">
                <a:latin typeface="MathJax_SansSerif"/>
                <a:cs typeface="MathJax_SansSerif"/>
              </a:rPr>
              <a:t>of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55" dirty="0">
                <a:latin typeface="MathJax_SansSerif"/>
                <a:cs typeface="MathJax_SansSerif"/>
              </a:rPr>
              <a:t>BCA</a:t>
            </a:r>
            <a:r>
              <a:rPr sz="4500" spc="280" dirty="0">
                <a:latin typeface="MathJax_SansSerif"/>
                <a:cs typeface="MathJax_SansSerif"/>
              </a:rPr>
              <a:t> </a:t>
            </a:r>
            <a:r>
              <a:rPr sz="4500" spc="225" dirty="0">
                <a:latin typeface="MathJax_SansSerif"/>
                <a:cs typeface="MathJax_SansSerif"/>
              </a:rPr>
              <a:t>at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125" dirty="0">
                <a:latin typeface="MathJax_SansSerif"/>
                <a:cs typeface="MathJax_SansSerif"/>
              </a:rPr>
              <a:t>BMCCA</a:t>
            </a:r>
            <a:r>
              <a:rPr sz="4500" spc="275" dirty="0">
                <a:latin typeface="MathJax_SansSerif"/>
                <a:cs typeface="MathJax_SansSerif"/>
              </a:rPr>
              <a:t> </a:t>
            </a:r>
            <a:r>
              <a:rPr sz="4500" spc="-550" dirty="0">
                <a:latin typeface="MathJax_SansSerif"/>
                <a:cs typeface="MathJax_SansSerif"/>
              </a:rPr>
              <a:t>.</a:t>
            </a:r>
            <a:endParaRPr sz="4500" dirty="0">
              <a:latin typeface="MathJax_SansSerif"/>
              <a:cs typeface="MathJax_SansSerif"/>
            </a:endParaRPr>
          </a:p>
          <a:p>
            <a:pPr marL="13970">
              <a:lnSpc>
                <a:spcPct val="100000"/>
              </a:lnSpc>
              <a:spcBef>
                <a:spcPts val="3490"/>
              </a:spcBef>
            </a:pPr>
            <a:r>
              <a:rPr sz="4500" spc="180" dirty="0">
                <a:latin typeface="MathJax_SansSerif"/>
                <a:cs typeface="MathJax_SansSerif"/>
              </a:rPr>
              <a:t>My</a:t>
            </a:r>
            <a:r>
              <a:rPr sz="4500" spc="395" dirty="0">
                <a:latin typeface="MathJax_SansSerif"/>
                <a:cs typeface="MathJax_SansSerif"/>
              </a:rPr>
              <a:t> </a:t>
            </a:r>
            <a:r>
              <a:rPr sz="4500" spc="125" dirty="0">
                <a:latin typeface="MathJax_SansSerif"/>
                <a:cs typeface="MathJax_SansSerif"/>
              </a:rPr>
              <a:t>Enrollment</a:t>
            </a:r>
            <a:r>
              <a:rPr sz="4500" spc="400" dirty="0">
                <a:latin typeface="MathJax_SansSerif"/>
                <a:cs typeface="MathJax_SansSerif"/>
              </a:rPr>
              <a:t> </a:t>
            </a:r>
            <a:r>
              <a:rPr sz="4500" spc="180" dirty="0">
                <a:latin typeface="MathJax_SansSerif"/>
                <a:cs typeface="MathJax_SansSerif"/>
              </a:rPr>
              <a:t>no</a:t>
            </a:r>
            <a:r>
              <a:rPr sz="4500" spc="400" dirty="0">
                <a:latin typeface="MathJax_SansSerif"/>
                <a:cs typeface="MathJax_SansSerif"/>
              </a:rPr>
              <a:t> </a:t>
            </a:r>
            <a:r>
              <a:rPr sz="4500" spc="80" dirty="0">
                <a:latin typeface="MathJax_SansSerif"/>
                <a:cs typeface="MathJax_SansSerif"/>
              </a:rPr>
              <a:t>is</a:t>
            </a:r>
            <a:r>
              <a:rPr sz="4500" spc="395" dirty="0">
                <a:latin typeface="MathJax_SansSerif"/>
                <a:cs typeface="MathJax_SansSerif"/>
              </a:rPr>
              <a:t> </a:t>
            </a:r>
            <a:r>
              <a:rPr sz="4500" dirty="0">
                <a:latin typeface="MathJax_SansSerif"/>
                <a:cs typeface="MathJax_SansSerif"/>
              </a:rPr>
              <a:t>2102020101798</a:t>
            </a:r>
            <a:r>
              <a:rPr sz="4500" spc="400" dirty="0">
                <a:latin typeface="MathJax_SansSerif"/>
                <a:cs typeface="MathJax_SansSerif"/>
              </a:rPr>
              <a:t> </a:t>
            </a:r>
            <a:r>
              <a:rPr sz="4500" spc="-550" dirty="0">
                <a:latin typeface="MathJax_SansSerif"/>
                <a:cs typeface="MathJax_SansSerif"/>
              </a:rPr>
              <a:t>.</a:t>
            </a:r>
            <a:endParaRPr sz="4500" dirty="0">
              <a:latin typeface="MathJax_SansSerif"/>
              <a:cs typeface="MathJax_SansSerif"/>
            </a:endParaRPr>
          </a:p>
          <a:p>
            <a:pPr marL="25400">
              <a:lnSpc>
                <a:spcPct val="100000"/>
              </a:lnSpc>
              <a:spcBef>
                <a:spcPts val="3385"/>
              </a:spcBef>
            </a:pPr>
            <a:r>
              <a:rPr sz="4550" dirty="0">
                <a:latin typeface="MathJax_SansSerif"/>
                <a:cs typeface="MathJax_SansSerif"/>
              </a:rPr>
              <a:t>I'm</a:t>
            </a:r>
            <a:r>
              <a:rPr sz="4550" spc="310" dirty="0">
                <a:latin typeface="MathJax_SansSerif"/>
                <a:cs typeface="MathJax_SansSerif"/>
              </a:rPr>
              <a:t> </a:t>
            </a:r>
            <a:r>
              <a:rPr sz="4550" spc="170" dirty="0">
                <a:latin typeface="MathJax_SansSerif"/>
                <a:cs typeface="MathJax_SansSerif"/>
              </a:rPr>
              <a:t>Pleasure</a:t>
            </a:r>
            <a:r>
              <a:rPr sz="4550" spc="315" dirty="0">
                <a:latin typeface="MathJax_SansSerif"/>
                <a:cs typeface="MathJax_SansSerif"/>
              </a:rPr>
              <a:t> </a:t>
            </a:r>
            <a:r>
              <a:rPr sz="4550" spc="95" dirty="0">
                <a:latin typeface="MathJax_SansSerif"/>
                <a:cs typeface="MathJax_SansSerif"/>
              </a:rPr>
              <a:t>to</a:t>
            </a:r>
            <a:r>
              <a:rPr sz="4550" spc="310" dirty="0">
                <a:latin typeface="MathJax_SansSerif"/>
                <a:cs typeface="MathJax_SansSerif"/>
              </a:rPr>
              <a:t> </a:t>
            </a:r>
            <a:r>
              <a:rPr sz="4550" spc="215" dirty="0">
                <a:latin typeface="MathJax_SansSerif"/>
                <a:cs typeface="MathJax_SansSerif"/>
              </a:rPr>
              <a:t>participate</a:t>
            </a:r>
            <a:r>
              <a:rPr sz="4550" spc="315" dirty="0">
                <a:latin typeface="MathJax_SansSerif"/>
                <a:cs typeface="MathJax_SansSerif"/>
              </a:rPr>
              <a:t> </a:t>
            </a:r>
            <a:r>
              <a:rPr sz="4550" spc="120" dirty="0">
                <a:latin typeface="MathJax_SansSerif"/>
                <a:cs typeface="MathJax_SansSerif"/>
              </a:rPr>
              <a:t>in</a:t>
            </a:r>
            <a:r>
              <a:rPr sz="4550" spc="310" dirty="0">
                <a:latin typeface="MathJax_SansSerif"/>
                <a:cs typeface="MathJax_SansSerif"/>
              </a:rPr>
              <a:t> </a:t>
            </a:r>
            <a:r>
              <a:rPr sz="4550" spc="85" dirty="0">
                <a:latin typeface="MathJax_SansSerif"/>
                <a:cs typeface="MathJax_SansSerif"/>
              </a:rPr>
              <a:t>this</a:t>
            </a:r>
            <a:r>
              <a:rPr sz="4550" spc="310" dirty="0">
                <a:latin typeface="MathJax_SansSerif"/>
                <a:cs typeface="MathJax_SansSerif"/>
              </a:rPr>
              <a:t> </a:t>
            </a:r>
            <a:r>
              <a:rPr sz="4550" spc="-465" dirty="0">
                <a:latin typeface="MathJax_SansSerif"/>
                <a:cs typeface="MathJax_SansSerif"/>
              </a:rPr>
              <a:t>T</a:t>
            </a:r>
            <a:r>
              <a:rPr sz="4550" spc="114" dirty="0">
                <a:latin typeface="MathJax_SansSerif"/>
                <a:cs typeface="MathJax_SansSerif"/>
              </a:rPr>
              <a:t>oday</a:t>
            </a:r>
            <a:r>
              <a:rPr sz="4550" spc="315" dirty="0">
                <a:latin typeface="MathJax_SansSerif"/>
                <a:cs typeface="MathJax_SansSerif"/>
              </a:rPr>
              <a:t> </a:t>
            </a:r>
            <a:r>
              <a:rPr sz="4550" spc="215" dirty="0">
                <a:latin typeface="MathJax_SansSerif"/>
                <a:cs typeface="MathJax_SansSerif"/>
              </a:rPr>
              <a:t>Seminar</a:t>
            </a:r>
            <a:r>
              <a:rPr sz="4550" spc="310" dirty="0">
                <a:latin typeface="MathJax_SansSerif"/>
                <a:cs typeface="MathJax_SansSerif"/>
              </a:rPr>
              <a:t> </a:t>
            </a:r>
            <a:r>
              <a:rPr sz="4550" spc="-555" dirty="0">
                <a:latin typeface="MathJax_SansSerif"/>
                <a:cs typeface="MathJax_SansSerif"/>
              </a:rPr>
              <a:t>.</a:t>
            </a:r>
            <a:endParaRPr sz="4550" dirty="0">
              <a:latin typeface="MathJax_SansSerif"/>
              <a:cs typeface="MathJax_SansSerif"/>
            </a:endParaRPr>
          </a:p>
          <a:p>
            <a:pPr>
              <a:lnSpc>
                <a:spcPct val="100000"/>
              </a:lnSpc>
              <a:spcBef>
                <a:spcPts val="340"/>
              </a:spcBef>
            </a:pPr>
            <a:endParaRPr sz="4550" dirty="0">
              <a:latin typeface="MathJax_SansSerif"/>
              <a:cs typeface="MathJax_SansSerif"/>
            </a:endParaRPr>
          </a:p>
          <a:p>
            <a:pPr marL="13970" marR="967105">
              <a:lnSpc>
                <a:spcPct val="100000"/>
              </a:lnSpc>
            </a:pPr>
            <a:r>
              <a:rPr sz="4500" spc="70" dirty="0">
                <a:latin typeface="MathJax_SansSerif"/>
                <a:cs typeface="MathJax_SansSerif"/>
              </a:rPr>
              <a:t>Thank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135" dirty="0">
                <a:latin typeface="MathJax_SansSerif"/>
                <a:cs typeface="MathJax_SansSerif"/>
              </a:rPr>
              <a:t>you</a:t>
            </a:r>
            <a:r>
              <a:rPr sz="4500" spc="305" dirty="0">
                <a:latin typeface="MathJax_SansSerif"/>
                <a:cs typeface="MathJax_SansSerif"/>
              </a:rPr>
              <a:t> </a:t>
            </a:r>
            <a:r>
              <a:rPr sz="4500" spc="190" dirty="0">
                <a:latin typeface="MathJax_SansSerif"/>
                <a:cs typeface="MathJax_SansSerif"/>
              </a:rPr>
              <a:t>for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220" dirty="0">
                <a:latin typeface="MathJax_SansSerif"/>
                <a:cs typeface="MathJax_SansSerif"/>
              </a:rPr>
              <a:t>giving</a:t>
            </a:r>
            <a:r>
              <a:rPr sz="4500" spc="305" dirty="0">
                <a:latin typeface="MathJax_SansSerif"/>
                <a:cs typeface="MathJax_SansSerif"/>
              </a:rPr>
              <a:t> </a:t>
            </a:r>
            <a:r>
              <a:rPr sz="4500" spc="220" dirty="0">
                <a:latin typeface="MathJax_SansSerif"/>
                <a:cs typeface="MathJax_SansSerif"/>
              </a:rPr>
              <a:t>me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65" dirty="0">
                <a:latin typeface="MathJax_SansSerif"/>
                <a:cs typeface="MathJax_SansSerif"/>
              </a:rPr>
              <a:t>this</a:t>
            </a:r>
            <a:r>
              <a:rPr sz="4500" spc="305" dirty="0">
                <a:latin typeface="MathJax_SansSerif"/>
                <a:cs typeface="MathJax_SansSerif"/>
              </a:rPr>
              <a:t> </a:t>
            </a:r>
            <a:r>
              <a:rPr sz="4500" spc="155" dirty="0">
                <a:latin typeface="MathJax_SansSerif"/>
                <a:cs typeface="MathJax_SansSerif"/>
              </a:rPr>
              <a:t>opportunity</a:t>
            </a:r>
            <a:r>
              <a:rPr sz="4500" spc="305" dirty="0">
                <a:latin typeface="MathJax_SansSerif"/>
                <a:cs typeface="MathJax_SansSerif"/>
              </a:rPr>
              <a:t> </a:t>
            </a:r>
            <a:r>
              <a:rPr sz="4500" spc="190" dirty="0">
                <a:latin typeface="MathJax_SansSerif"/>
                <a:cs typeface="MathJax_SansSerif"/>
              </a:rPr>
              <a:t>for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130" dirty="0">
                <a:latin typeface="MathJax_SansSerif"/>
                <a:cs typeface="MathJax_SansSerif"/>
              </a:rPr>
              <a:t>Study</a:t>
            </a:r>
            <a:r>
              <a:rPr sz="4500" spc="305" dirty="0">
                <a:latin typeface="MathJax_SansSerif"/>
                <a:cs typeface="MathJax_SansSerif"/>
              </a:rPr>
              <a:t> </a:t>
            </a:r>
            <a:r>
              <a:rPr sz="4500" spc="75" dirty="0">
                <a:latin typeface="MathJax_SansSerif"/>
                <a:cs typeface="MathJax_SansSerif"/>
              </a:rPr>
              <a:t>in </a:t>
            </a:r>
            <a:r>
              <a:rPr sz="4500" spc="125" dirty="0">
                <a:latin typeface="MathJax_SansSerif"/>
                <a:cs typeface="MathJax_SansSerif"/>
              </a:rPr>
              <a:t>BMCCA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190" dirty="0">
                <a:latin typeface="MathJax_SansSerif"/>
                <a:cs typeface="MathJax_SansSerif"/>
              </a:rPr>
              <a:t>for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55" dirty="0">
                <a:latin typeface="MathJax_SansSerif"/>
                <a:cs typeface="MathJax_SansSerif"/>
              </a:rPr>
              <a:t>BCA</a:t>
            </a:r>
            <a:r>
              <a:rPr sz="4500" spc="300" dirty="0">
                <a:latin typeface="MathJax_SansSerif"/>
                <a:cs typeface="MathJax_SansSerif"/>
              </a:rPr>
              <a:t> </a:t>
            </a:r>
            <a:r>
              <a:rPr sz="4500" spc="-550" dirty="0">
                <a:latin typeface="MathJax_SansSerif"/>
                <a:cs typeface="MathJax_SansSerif"/>
              </a:rPr>
              <a:t>.</a:t>
            </a:r>
            <a:endParaRPr sz="4500" dirty="0">
              <a:latin typeface="MathJax_SansSerif"/>
              <a:cs typeface="MathJax_SansSerif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4954" y="3938549"/>
            <a:ext cx="142875" cy="142875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24954" y="5067655"/>
            <a:ext cx="142875" cy="142875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4479" y="6198972"/>
            <a:ext cx="142875" cy="142875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24954" y="7497712"/>
            <a:ext cx="142875" cy="142875"/>
          </a:xfrm>
          <a:prstGeom prst="rect">
            <a:avLst/>
          </a:prstGeom>
        </p:spPr>
      </p:pic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492980A2-8853-5E9E-B18A-913B4913990C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38E95963-FB47-49F6-96B2-DA071190DCFC}" type="datetime1">
              <a:rPr lang="en-US" smtClean="0"/>
              <a:t>4/16/2024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3308821-F291-8C3B-3CFA-2E15A304B7D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999F538-7402-F7C0-3572-214CC31B8B3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316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282413" y="3851783"/>
            <a:ext cx="914400" cy="277495"/>
          </a:xfrm>
          <a:custGeom>
            <a:avLst/>
            <a:gdLst/>
            <a:ahLst/>
            <a:cxnLst/>
            <a:rect l="l" t="t" r="r" b="b"/>
            <a:pathLst>
              <a:path w="914400" h="277495">
                <a:moveTo>
                  <a:pt x="27597" y="78003"/>
                </a:moveTo>
                <a:lnTo>
                  <a:pt x="15290" y="78003"/>
                </a:lnTo>
                <a:lnTo>
                  <a:pt x="10248" y="80086"/>
                </a:lnTo>
                <a:lnTo>
                  <a:pt x="2057" y="88341"/>
                </a:lnTo>
                <a:lnTo>
                  <a:pt x="0" y="93357"/>
                </a:lnTo>
                <a:lnTo>
                  <a:pt x="0" y="194792"/>
                </a:lnTo>
                <a:lnTo>
                  <a:pt x="12301" y="242952"/>
                </a:lnTo>
                <a:lnTo>
                  <a:pt x="47845" y="270919"/>
                </a:lnTo>
                <a:lnTo>
                  <a:pt x="81851" y="276301"/>
                </a:lnTo>
                <a:lnTo>
                  <a:pt x="99963" y="274955"/>
                </a:lnTo>
                <a:lnTo>
                  <a:pt x="141998" y="254774"/>
                </a:lnTo>
                <a:lnTo>
                  <a:pt x="155083" y="235889"/>
                </a:lnTo>
                <a:lnTo>
                  <a:pt x="81851" y="235889"/>
                </a:lnTo>
                <a:lnTo>
                  <a:pt x="72881" y="235258"/>
                </a:lnTo>
                <a:lnTo>
                  <a:pt x="43175" y="204547"/>
                </a:lnTo>
                <a:lnTo>
                  <a:pt x="42525" y="93357"/>
                </a:lnTo>
                <a:lnTo>
                  <a:pt x="40589" y="88404"/>
                </a:lnTo>
                <a:lnTo>
                  <a:pt x="32715" y="80086"/>
                </a:lnTo>
                <a:lnTo>
                  <a:pt x="27597" y="78003"/>
                </a:lnTo>
                <a:close/>
              </a:path>
              <a:path w="914400" h="277495">
                <a:moveTo>
                  <a:pt x="148996" y="78003"/>
                </a:moveTo>
                <a:lnTo>
                  <a:pt x="136753" y="78003"/>
                </a:lnTo>
                <a:lnTo>
                  <a:pt x="131711" y="80086"/>
                </a:lnTo>
                <a:lnTo>
                  <a:pt x="123456" y="88341"/>
                </a:lnTo>
                <a:lnTo>
                  <a:pt x="121412" y="93357"/>
                </a:lnTo>
                <a:lnTo>
                  <a:pt x="121412" y="194792"/>
                </a:lnTo>
                <a:lnTo>
                  <a:pt x="120786" y="204547"/>
                </a:lnTo>
                <a:lnTo>
                  <a:pt x="91064" y="235258"/>
                </a:lnTo>
                <a:lnTo>
                  <a:pt x="81851" y="235889"/>
                </a:lnTo>
                <a:lnTo>
                  <a:pt x="155083" y="235889"/>
                </a:lnTo>
                <a:lnTo>
                  <a:pt x="158469" y="229012"/>
                </a:lnTo>
                <a:lnTo>
                  <a:pt x="162585" y="212958"/>
                </a:lnTo>
                <a:lnTo>
                  <a:pt x="163957" y="194792"/>
                </a:lnTo>
                <a:lnTo>
                  <a:pt x="163937" y="93357"/>
                </a:lnTo>
                <a:lnTo>
                  <a:pt x="161988" y="88404"/>
                </a:lnTo>
                <a:lnTo>
                  <a:pt x="154127" y="80086"/>
                </a:lnTo>
                <a:lnTo>
                  <a:pt x="148996" y="78003"/>
                </a:lnTo>
                <a:close/>
              </a:path>
              <a:path w="914400" h="277495">
                <a:moveTo>
                  <a:pt x="228790" y="78003"/>
                </a:moveTo>
                <a:lnTo>
                  <a:pt x="216484" y="78003"/>
                </a:lnTo>
                <a:lnTo>
                  <a:pt x="211442" y="80086"/>
                </a:lnTo>
                <a:lnTo>
                  <a:pt x="207340" y="84239"/>
                </a:lnTo>
                <a:lnTo>
                  <a:pt x="203238" y="88341"/>
                </a:lnTo>
                <a:lnTo>
                  <a:pt x="201193" y="93357"/>
                </a:lnTo>
                <a:lnTo>
                  <a:pt x="201193" y="257797"/>
                </a:lnTo>
                <a:lnTo>
                  <a:pt x="203212" y="262890"/>
                </a:lnTo>
                <a:lnTo>
                  <a:pt x="207251" y="267157"/>
                </a:lnTo>
                <a:lnTo>
                  <a:pt x="211353" y="271373"/>
                </a:lnTo>
                <a:lnTo>
                  <a:pt x="216420" y="273481"/>
                </a:lnTo>
                <a:lnTo>
                  <a:pt x="228498" y="273481"/>
                </a:lnTo>
                <a:lnTo>
                  <a:pt x="233540" y="271373"/>
                </a:lnTo>
                <a:lnTo>
                  <a:pt x="241681" y="262890"/>
                </a:lnTo>
                <a:lnTo>
                  <a:pt x="243738" y="257797"/>
                </a:lnTo>
                <a:lnTo>
                  <a:pt x="243738" y="146862"/>
                </a:lnTo>
                <a:lnTo>
                  <a:pt x="245783" y="140208"/>
                </a:lnTo>
                <a:lnTo>
                  <a:pt x="254050" y="128181"/>
                </a:lnTo>
                <a:lnTo>
                  <a:pt x="259689" y="123278"/>
                </a:lnTo>
                <a:lnTo>
                  <a:pt x="273926" y="115773"/>
                </a:lnTo>
                <a:lnTo>
                  <a:pt x="281787" y="113893"/>
                </a:lnTo>
                <a:lnTo>
                  <a:pt x="361866" y="113893"/>
                </a:lnTo>
                <a:lnTo>
                  <a:pt x="358160" y="105316"/>
                </a:lnTo>
                <a:lnTo>
                  <a:pt x="353269" y="97548"/>
                </a:lnTo>
                <a:lnTo>
                  <a:pt x="351596" y="95643"/>
                </a:lnTo>
                <a:lnTo>
                  <a:pt x="243471" y="95643"/>
                </a:lnTo>
                <a:lnTo>
                  <a:pt x="242811" y="91313"/>
                </a:lnTo>
                <a:lnTo>
                  <a:pt x="240931" y="87515"/>
                </a:lnTo>
                <a:lnTo>
                  <a:pt x="233908" y="80086"/>
                </a:lnTo>
                <a:lnTo>
                  <a:pt x="228790" y="78003"/>
                </a:lnTo>
                <a:close/>
              </a:path>
              <a:path w="914400" h="277495">
                <a:moveTo>
                  <a:pt x="361866" y="113893"/>
                </a:moveTo>
                <a:lnTo>
                  <a:pt x="299554" y="113893"/>
                </a:lnTo>
                <a:lnTo>
                  <a:pt x="306616" y="115620"/>
                </a:lnTo>
                <a:lnTo>
                  <a:pt x="316534" y="122580"/>
                </a:lnTo>
                <a:lnTo>
                  <a:pt x="320116" y="127304"/>
                </a:lnTo>
                <a:lnTo>
                  <a:pt x="322338" y="133286"/>
                </a:lnTo>
                <a:lnTo>
                  <a:pt x="324612" y="139268"/>
                </a:lnTo>
                <a:lnTo>
                  <a:pt x="325755" y="146240"/>
                </a:lnTo>
                <a:lnTo>
                  <a:pt x="325755" y="257797"/>
                </a:lnTo>
                <a:lnTo>
                  <a:pt x="327774" y="262890"/>
                </a:lnTo>
                <a:lnTo>
                  <a:pt x="331825" y="267157"/>
                </a:lnTo>
                <a:lnTo>
                  <a:pt x="335927" y="271373"/>
                </a:lnTo>
                <a:lnTo>
                  <a:pt x="340995" y="273481"/>
                </a:lnTo>
                <a:lnTo>
                  <a:pt x="353072" y="273481"/>
                </a:lnTo>
                <a:lnTo>
                  <a:pt x="358114" y="271373"/>
                </a:lnTo>
                <a:lnTo>
                  <a:pt x="366255" y="262890"/>
                </a:lnTo>
                <a:lnTo>
                  <a:pt x="368300" y="257797"/>
                </a:lnTo>
                <a:lnTo>
                  <a:pt x="368300" y="153530"/>
                </a:lnTo>
                <a:lnTo>
                  <a:pt x="367899" y="143014"/>
                </a:lnTo>
                <a:lnTo>
                  <a:pt x="366699" y="132916"/>
                </a:lnTo>
                <a:lnTo>
                  <a:pt x="364699" y="123235"/>
                </a:lnTo>
                <a:lnTo>
                  <a:pt x="361866" y="113893"/>
                </a:lnTo>
                <a:close/>
              </a:path>
              <a:path w="914400" h="277495">
                <a:moveTo>
                  <a:pt x="298424" y="73482"/>
                </a:moveTo>
                <a:lnTo>
                  <a:pt x="259695" y="83939"/>
                </a:lnTo>
                <a:lnTo>
                  <a:pt x="243471" y="95643"/>
                </a:lnTo>
                <a:lnTo>
                  <a:pt x="351596" y="95643"/>
                </a:lnTo>
                <a:lnTo>
                  <a:pt x="310790" y="74180"/>
                </a:lnTo>
                <a:lnTo>
                  <a:pt x="298424" y="73482"/>
                </a:lnTo>
                <a:close/>
              </a:path>
              <a:path w="914400" h="277495">
                <a:moveTo>
                  <a:pt x="415137" y="74930"/>
                </a:moveTo>
                <a:lnTo>
                  <a:pt x="404495" y="74930"/>
                </a:lnTo>
                <a:lnTo>
                  <a:pt x="399313" y="77012"/>
                </a:lnTo>
                <a:lnTo>
                  <a:pt x="391680" y="85318"/>
                </a:lnTo>
                <a:lnTo>
                  <a:pt x="389763" y="89852"/>
                </a:lnTo>
                <a:lnTo>
                  <a:pt x="389763" y="97142"/>
                </a:lnTo>
                <a:lnTo>
                  <a:pt x="392239" y="105168"/>
                </a:lnTo>
                <a:lnTo>
                  <a:pt x="459635" y="260070"/>
                </a:lnTo>
                <a:lnTo>
                  <a:pt x="476719" y="273824"/>
                </a:lnTo>
                <a:lnTo>
                  <a:pt x="481101" y="273481"/>
                </a:lnTo>
                <a:lnTo>
                  <a:pt x="489648" y="273138"/>
                </a:lnTo>
                <a:lnTo>
                  <a:pt x="495820" y="268668"/>
                </a:lnTo>
                <a:lnTo>
                  <a:pt x="499715" y="259905"/>
                </a:lnTo>
                <a:lnTo>
                  <a:pt x="524182" y="203530"/>
                </a:lnTo>
                <a:lnTo>
                  <a:pt x="480593" y="203530"/>
                </a:lnTo>
                <a:lnTo>
                  <a:pt x="429552" y="83820"/>
                </a:lnTo>
                <a:lnTo>
                  <a:pt x="426732" y="80568"/>
                </a:lnTo>
                <a:lnTo>
                  <a:pt x="422922" y="78346"/>
                </a:lnTo>
                <a:lnTo>
                  <a:pt x="419100" y="76073"/>
                </a:lnTo>
                <a:lnTo>
                  <a:pt x="415137" y="74930"/>
                </a:lnTo>
                <a:close/>
              </a:path>
              <a:path w="914400" h="277495">
                <a:moveTo>
                  <a:pt x="540105" y="74472"/>
                </a:moveTo>
                <a:lnTo>
                  <a:pt x="533501" y="78968"/>
                </a:lnTo>
                <a:lnTo>
                  <a:pt x="529509" y="88709"/>
                </a:lnTo>
                <a:lnTo>
                  <a:pt x="480593" y="203530"/>
                </a:lnTo>
                <a:lnTo>
                  <a:pt x="524182" y="203530"/>
                </a:lnTo>
                <a:lnTo>
                  <a:pt x="567055" y="104749"/>
                </a:lnTo>
                <a:lnTo>
                  <a:pt x="567677" y="103492"/>
                </a:lnTo>
                <a:lnTo>
                  <a:pt x="568248" y="101981"/>
                </a:lnTo>
                <a:lnTo>
                  <a:pt x="569277" y="98399"/>
                </a:lnTo>
                <a:lnTo>
                  <a:pt x="569433" y="97142"/>
                </a:lnTo>
                <a:lnTo>
                  <a:pt x="569396" y="88430"/>
                </a:lnTo>
                <a:lnTo>
                  <a:pt x="567474" y="84048"/>
                </a:lnTo>
                <a:lnTo>
                  <a:pt x="559269" y="76746"/>
                </a:lnTo>
                <a:lnTo>
                  <a:pt x="554634" y="74930"/>
                </a:lnTo>
                <a:lnTo>
                  <a:pt x="549452" y="74930"/>
                </a:lnTo>
                <a:lnTo>
                  <a:pt x="540105" y="74472"/>
                </a:lnTo>
                <a:close/>
              </a:path>
              <a:path w="914400" h="277495">
                <a:moveTo>
                  <a:pt x="673163" y="73482"/>
                </a:moveTo>
                <a:lnTo>
                  <a:pt x="628307" y="85864"/>
                </a:lnTo>
                <a:lnTo>
                  <a:pt x="594131" y="121399"/>
                </a:lnTo>
                <a:lnTo>
                  <a:pt x="581962" y="161404"/>
                </a:lnTo>
                <a:lnTo>
                  <a:pt x="581152" y="177025"/>
                </a:lnTo>
                <a:lnTo>
                  <a:pt x="581947" y="191179"/>
                </a:lnTo>
                <a:lnTo>
                  <a:pt x="593877" y="228714"/>
                </a:lnTo>
                <a:lnTo>
                  <a:pt x="629246" y="264083"/>
                </a:lnTo>
                <a:lnTo>
                  <a:pt x="667371" y="276179"/>
                </a:lnTo>
                <a:lnTo>
                  <a:pt x="681875" y="276987"/>
                </a:lnTo>
                <a:lnTo>
                  <a:pt x="692017" y="276431"/>
                </a:lnTo>
                <a:lnTo>
                  <a:pt x="729190" y="263463"/>
                </a:lnTo>
                <a:lnTo>
                  <a:pt x="749109" y="247675"/>
                </a:lnTo>
                <a:lnTo>
                  <a:pt x="754418" y="243471"/>
                </a:lnTo>
                <a:lnTo>
                  <a:pt x="757059" y="238226"/>
                </a:lnTo>
                <a:lnTo>
                  <a:pt x="757059" y="236575"/>
                </a:lnTo>
                <a:lnTo>
                  <a:pt x="680847" y="236575"/>
                </a:lnTo>
                <a:lnTo>
                  <a:pt x="672341" y="236084"/>
                </a:lnTo>
                <a:lnTo>
                  <a:pt x="633959" y="213578"/>
                </a:lnTo>
                <a:lnTo>
                  <a:pt x="623570" y="187363"/>
                </a:lnTo>
                <a:lnTo>
                  <a:pt x="748372" y="187363"/>
                </a:lnTo>
                <a:lnTo>
                  <a:pt x="753300" y="185420"/>
                </a:lnTo>
                <a:lnTo>
                  <a:pt x="761898" y="177622"/>
                </a:lnTo>
                <a:lnTo>
                  <a:pt x="764070" y="172694"/>
                </a:lnTo>
                <a:lnTo>
                  <a:pt x="764070" y="166776"/>
                </a:lnTo>
                <a:lnTo>
                  <a:pt x="763405" y="156434"/>
                </a:lnTo>
                <a:lnTo>
                  <a:pt x="762186" y="148742"/>
                </a:lnTo>
                <a:lnTo>
                  <a:pt x="626364" y="148742"/>
                </a:lnTo>
                <a:lnTo>
                  <a:pt x="627003" y="146926"/>
                </a:lnTo>
                <a:lnTo>
                  <a:pt x="660946" y="115316"/>
                </a:lnTo>
                <a:lnTo>
                  <a:pt x="667016" y="114236"/>
                </a:lnTo>
                <a:lnTo>
                  <a:pt x="748343" y="114236"/>
                </a:lnTo>
                <a:lnTo>
                  <a:pt x="747239" y="112437"/>
                </a:lnTo>
                <a:lnTo>
                  <a:pt x="714869" y="83553"/>
                </a:lnTo>
                <a:lnTo>
                  <a:pt x="681807" y="73887"/>
                </a:lnTo>
                <a:lnTo>
                  <a:pt x="673163" y="73482"/>
                </a:lnTo>
                <a:close/>
              </a:path>
              <a:path w="914400" h="277495">
                <a:moveTo>
                  <a:pt x="743419" y="212737"/>
                </a:moveTo>
                <a:lnTo>
                  <a:pt x="733513" y="212737"/>
                </a:lnTo>
                <a:lnTo>
                  <a:pt x="729005" y="214388"/>
                </a:lnTo>
                <a:lnTo>
                  <a:pt x="724344" y="217690"/>
                </a:lnTo>
                <a:lnTo>
                  <a:pt x="721258" y="220992"/>
                </a:lnTo>
                <a:lnTo>
                  <a:pt x="717765" y="224040"/>
                </a:lnTo>
                <a:lnTo>
                  <a:pt x="688200" y="236575"/>
                </a:lnTo>
                <a:lnTo>
                  <a:pt x="757059" y="236575"/>
                </a:lnTo>
                <a:lnTo>
                  <a:pt x="757059" y="226720"/>
                </a:lnTo>
                <a:lnTo>
                  <a:pt x="755230" y="222224"/>
                </a:lnTo>
                <a:lnTo>
                  <a:pt x="751586" y="218465"/>
                </a:lnTo>
                <a:lnTo>
                  <a:pt x="748004" y="214642"/>
                </a:lnTo>
                <a:lnTo>
                  <a:pt x="743419" y="212737"/>
                </a:lnTo>
                <a:close/>
              </a:path>
              <a:path w="914400" h="277495">
                <a:moveTo>
                  <a:pt x="748343" y="114236"/>
                </a:moveTo>
                <a:lnTo>
                  <a:pt x="680681" y="114236"/>
                </a:lnTo>
                <a:lnTo>
                  <a:pt x="687857" y="115849"/>
                </a:lnTo>
                <a:lnTo>
                  <a:pt x="701522" y="122351"/>
                </a:lnTo>
                <a:lnTo>
                  <a:pt x="707275" y="126936"/>
                </a:lnTo>
                <a:lnTo>
                  <a:pt x="711949" y="132854"/>
                </a:lnTo>
                <a:lnTo>
                  <a:pt x="715657" y="137502"/>
                </a:lnTo>
                <a:lnTo>
                  <a:pt x="718134" y="142811"/>
                </a:lnTo>
                <a:lnTo>
                  <a:pt x="719404" y="148742"/>
                </a:lnTo>
                <a:lnTo>
                  <a:pt x="762186" y="148742"/>
                </a:lnTo>
                <a:lnTo>
                  <a:pt x="761846" y="146592"/>
                </a:lnTo>
                <a:lnTo>
                  <a:pt x="759389" y="137251"/>
                </a:lnTo>
                <a:lnTo>
                  <a:pt x="756031" y="128409"/>
                </a:lnTo>
                <a:lnTo>
                  <a:pt x="751956" y="120125"/>
                </a:lnTo>
                <a:lnTo>
                  <a:pt x="748343" y="114236"/>
                </a:lnTo>
                <a:close/>
              </a:path>
              <a:path w="914400" h="277495">
                <a:moveTo>
                  <a:pt x="819404" y="18199"/>
                </a:moveTo>
                <a:lnTo>
                  <a:pt x="804760" y="18199"/>
                </a:lnTo>
                <a:lnTo>
                  <a:pt x="798804" y="19989"/>
                </a:lnTo>
                <a:lnTo>
                  <a:pt x="794095" y="23660"/>
                </a:lnTo>
                <a:lnTo>
                  <a:pt x="789584" y="27114"/>
                </a:lnTo>
                <a:lnTo>
                  <a:pt x="787273" y="32524"/>
                </a:lnTo>
                <a:lnTo>
                  <a:pt x="787293" y="51917"/>
                </a:lnTo>
                <a:lnTo>
                  <a:pt x="789432" y="57264"/>
                </a:lnTo>
                <a:lnTo>
                  <a:pt x="793762" y="60921"/>
                </a:lnTo>
                <a:lnTo>
                  <a:pt x="798093" y="64503"/>
                </a:lnTo>
                <a:lnTo>
                  <a:pt x="804075" y="66294"/>
                </a:lnTo>
                <a:lnTo>
                  <a:pt x="818997" y="66294"/>
                </a:lnTo>
                <a:lnTo>
                  <a:pt x="824865" y="64503"/>
                </a:lnTo>
                <a:lnTo>
                  <a:pt x="833805" y="57327"/>
                </a:lnTo>
                <a:lnTo>
                  <a:pt x="836066" y="51917"/>
                </a:lnTo>
                <a:lnTo>
                  <a:pt x="836020" y="32524"/>
                </a:lnTo>
                <a:lnTo>
                  <a:pt x="833894" y="27254"/>
                </a:lnTo>
                <a:lnTo>
                  <a:pt x="829473" y="23583"/>
                </a:lnTo>
                <a:lnTo>
                  <a:pt x="825233" y="20027"/>
                </a:lnTo>
                <a:lnTo>
                  <a:pt x="819404" y="18199"/>
                </a:lnTo>
                <a:close/>
              </a:path>
              <a:path w="914400" h="277495">
                <a:moveTo>
                  <a:pt x="817638" y="75272"/>
                </a:moveTo>
                <a:lnTo>
                  <a:pt x="805726" y="75272"/>
                </a:lnTo>
                <a:lnTo>
                  <a:pt x="800684" y="77317"/>
                </a:lnTo>
                <a:lnTo>
                  <a:pt x="792492" y="85521"/>
                </a:lnTo>
                <a:lnTo>
                  <a:pt x="790435" y="90538"/>
                </a:lnTo>
                <a:lnTo>
                  <a:pt x="790459" y="257797"/>
                </a:lnTo>
                <a:lnTo>
                  <a:pt x="792403" y="262801"/>
                </a:lnTo>
                <a:lnTo>
                  <a:pt x="800265" y="271348"/>
                </a:lnTo>
                <a:lnTo>
                  <a:pt x="805383" y="273481"/>
                </a:lnTo>
                <a:lnTo>
                  <a:pt x="817689" y="273481"/>
                </a:lnTo>
                <a:lnTo>
                  <a:pt x="822706" y="271373"/>
                </a:lnTo>
                <a:lnTo>
                  <a:pt x="830846" y="262890"/>
                </a:lnTo>
                <a:lnTo>
                  <a:pt x="832904" y="257797"/>
                </a:lnTo>
                <a:lnTo>
                  <a:pt x="832904" y="90538"/>
                </a:lnTo>
                <a:lnTo>
                  <a:pt x="830846" y="85521"/>
                </a:lnTo>
                <a:lnTo>
                  <a:pt x="822642" y="77317"/>
                </a:lnTo>
                <a:lnTo>
                  <a:pt x="817638" y="75272"/>
                </a:lnTo>
                <a:close/>
              </a:path>
              <a:path w="914400" h="277495">
                <a:moveTo>
                  <a:pt x="899083" y="0"/>
                </a:moveTo>
                <a:lnTo>
                  <a:pt x="886904" y="0"/>
                </a:lnTo>
                <a:lnTo>
                  <a:pt x="881862" y="2044"/>
                </a:lnTo>
                <a:lnTo>
                  <a:pt x="873658" y="10248"/>
                </a:lnTo>
                <a:lnTo>
                  <a:pt x="871601" y="15290"/>
                </a:lnTo>
                <a:lnTo>
                  <a:pt x="871645" y="257848"/>
                </a:lnTo>
                <a:lnTo>
                  <a:pt x="873569" y="262801"/>
                </a:lnTo>
                <a:lnTo>
                  <a:pt x="881430" y="271348"/>
                </a:lnTo>
                <a:lnTo>
                  <a:pt x="886447" y="273481"/>
                </a:lnTo>
                <a:lnTo>
                  <a:pt x="898461" y="273481"/>
                </a:lnTo>
                <a:lnTo>
                  <a:pt x="903528" y="271373"/>
                </a:lnTo>
                <a:lnTo>
                  <a:pt x="907745" y="267157"/>
                </a:lnTo>
                <a:lnTo>
                  <a:pt x="912012" y="262940"/>
                </a:lnTo>
                <a:lnTo>
                  <a:pt x="914158" y="257848"/>
                </a:lnTo>
                <a:lnTo>
                  <a:pt x="914133" y="15290"/>
                </a:lnTo>
                <a:lnTo>
                  <a:pt x="912164" y="10337"/>
                </a:lnTo>
                <a:lnTo>
                  <a:pt x="908177" y="6235"/>
                </a:lnTo>
                <a:lnTo>
                  <a:pt x="904189" y="2082"/>
                </a:lnTo>
                <a:lnTo>
                  <a:pt x="899083" y="0"/>
                </a:lnTo>
                <a:close/>
              </a:path>
            </a:pathLst>
          </a:custGeom>
          <a:solidFill>
            <a:srgbClr val="B754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137709" y="3332746"/>
            <a:ext cx="6188075" cy="213296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168400" marR="5080" indent="-1156335">
              <a:lnSpc>
                <a:spcPts val="3300"/>
              </a:lnSpc>
              <a:spcBef>
                <a:spcPts val="300"/>
              </a:spcBef>
            </a:pP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Let's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embark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on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a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850" i="1" spc="-140" dirty="0">
                <a:solidFill>
                  <a:srgbClr val="B75442"/>
                </a:solidFill>
                <a:latin typeface="Verdana"/>
                <a:cs typeface="Verdana"/>
              </a:rPr>
              <a:t>creative</a:t>
            </a:r>
            <a:r>
              <a:rPr sz="2850" i="1" spc="-22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journey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to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wonders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storage.</a:t>
            </a:r>
            <a:endParaRPr sz="2750" dirty="0">
              <a:latin typeface="Verdana"/>
              <a:cs typeface="Verdana"/>
            </a:endParaRPr>
          </a:p>
          <a:p>
            <a:pPr marL="252095" marR="244475" algn="ctr">
              <a:lnSpc>
                <a:spcPts val="3300"/>
              </a:lnSpc>
            </a:pP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Join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60" dirty="0">
                <a:solidFill>
                  <a:srgbClr val="B75442"/>
                </a:solidFill>
                <a:latin typeface="Verdana"/>
                <a:cs typeface="Verdana"/>
              </a:rPr>
              <a:t>us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as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35" dirty="0">
                <a:solidFill>
                  <a:srgbClr val="B75442"/>
                </a:solidFill>
                <a:latin typeface="Verdana"/>
                <a:cs typeface="Verdana"/>
              </a:rPr>
              <a:t>we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magic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virtual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its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impact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on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modern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computing.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83925" rIns="0" bIns="0" rtlCol="0">
            <a:spAutoFit/>
          </a:bodyPr>
          <a:lstStyle/>
          <a:p>
            <a:pPr marL="10284460">
              <a:lnSpc>
                <a:spcPct val="100000"/>
              </a:lnSpc>
              <a:spcBef>
                <a:spcPts val="114"/>
              </a:spcBef>
            </a:pPr>
            <a:r>
              <a:rPr sz="3750" spc="45" dirty="0"/>
              <a:t>WELCOME</a:t>
            </a:r>
            <a:r>
              <a:rPr sz="3750" spc="10" dirty="0"/>
              <a:t> </a:t>
            </a:r>
            <a:r>
              <a:rPr sz="3750" spc="-10" dirty="0"/>
              <a:t>TO</a:t>
            </a:r>
            <a:r>
              <a:rPr sz="3750" spc="15" dirty="0"/>
              <a:t> </a:t>
            </a:r>
            <a:r>
              <a:rPr sz="3750" dirty="0"/>
              <a:t>THE</a:t>
            </a:r>
            <a:r>
              <a:rPr sz="3750" spc="15" dirty="0"/>
              <a:t> </a:t>
            </a:r>
            <a:r>
              <a:rPr sz="3750" spc="-10" dirty="0"/>
              <a:t>CLOUD</a:t>
            </a:r>
            <a:endParaRPr sz="3750"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2226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516630E-5DCE-B3DE-C270-FB93E58F6753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2DB190CC-46A2-44B4-8707-13401BBEE7EE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D066D-184E-B2F8-DB6F-64ECB5BA6D95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EBF57F4-2BB2-28E1-1395-D9A777C2601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4</a:t>
            </a:fld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95681" y="694994"/>
            <a:ext cx="16909336" cy="1722554"/>
          </a:xfrm>
          <a:prstGeom prst="rect">
            <a:avLst/>
          </a:prstGeom>
        </p:spPr>
        <p:txBody>
          <a:bodyPr vert="horz" wrap="square" lIns="0" tIns="1286795" rIns="0" bIns="0" rtlCol="0">
            <a:spAutoFit/>
          </a:bodyPr>
          <a:lstStyle/>
          <a:p>
            <a:pPr marL="12535535" marR="5080" indent="-1760220">
              <a:lnSpc>
                <a:spcPts val="3300"/>
              </a:lnSpc>
              <a:spcBef>
                <a:spcPts val="775"/>
              </a:spcBef>
            </a:pPr>
            <a:r>
              <a:rPr lang="en-IN" sz="3300" dirty="0"/>
              <a:t>WHAT IS CLOUD STORAGE ?</a:t>
            </a:r>
            <a:endParaRPr sz="3300"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pic>
        <p:nvPicPr>
          <p:cNvPr id="7" name="Picture 6" descr="2.pdf - Adobe Acrobat Reader (64-bit)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7" t="24095" r="45219" b="33274"/>
          <a:stretch/>
        </p:blipFill>
        <p:spPr>
          <a:xfrm>
            <a:off x="10293350" y="273050"/>
            <a:ext cx="7537249" cy="787283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7F315-30D6-2A11-88FE-D1D5FCCF741F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FF91A035-3B68-4BB7-B1A9-922ADAECAE5B}" type="datetime1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615043-44F1-271B-6BB1-55DB3B0CCDC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E1A7E-B30A-CE88-48EC-6033D7A78D5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5</a:t>
            </a:fld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22502" y="3450881"/>
            <a:ext cx="1565910" cy="32525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990856" y="3343516"/>
            <a:ext cx="6482080" cy="2122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5"/>
              </a:spcBef>
              <a:tabLst>
                <a:tab pos="4057015" algn="l"/>
              </a:tabLst>
            </a:pPr>
            <a:r>
              <a:rPr sz="2750" spc="-125" dirty="0">
                <a:solidFill>
                  <a:srgbClr val="B75442"/>
                </a:solidFill>
                <a:latin typeface="Verdana"/>
                <a:cs typeface="Verdana"/>
              </a:rPr>
              <a:t>Delve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into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of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cloud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ﬂexibility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and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scalability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30" dirty="0">
                <a:solidFill>
                  <a:srgbClr val="B75442"/>
                </a:solidFill>
                <a:latin typeface="Verdana"/>
                <a:cs typeface="Verdana"/>
              </a:rPr>
              <a:t>it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</a:t>
            </a:r>
            <a:r>
              <a:rPr sz="2750" spc="110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ers.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concept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virtualized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its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role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in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revolutionizing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management.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6795" rIns="0" bIns="0" rtlCol="0">
            <a:spAutoFit/>
          </a:bodyPr>
          <a:lstStyle/>
          <a:p>
            <a:pPr marL="12535535" marR="5080" indent="-1760220">
              <a:lnSpc>
                <a:spcPts val="3300"/>
              </a:lnSpc>
              <a:spcBef>
                <a:spcPts val="775"/>
              </a:spcBef>
            </a:pPr>
            <a:r>
              <a:rPr sz="3300" spc="-10" dirty="0"/>
              <a:t>UNDERSTANDING</a:t>
            </a:r>
            <a:r>
              <a:rPr sz="3300" spc="-60" dirty="0"/>
              <a:t> </a:t>
            </a:r>
            <a:r>
              <a:rPr sz="3300" spc="-10" dirty="0"/>
              <a:t>CLOUD STORAGE</a:t>
            </a:r>
            <a:endParaRPr sz="3300"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318E124-DB32-30F3-DDBF-4221E2A11711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4FB86F7C-0B25-4239-BF50-E2068010924F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E3950C7-8135-1BF5-0E53-8A81028F3D7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EFAE796-3A04-5C12-54B5-71090CFA650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59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719936" y="9924998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719936" y="0"/>
            <a:ext cx="4568190" cy="352425"/>
          </a:xfrm>
          <a:custGeom>
            <a:avLst/>
            <a:gdLst/>
            <a:ahLst/>
            <a:cxnLst/>
            <a:rect l="l" t="t" r="r" b="b"/>
            <a:pathLst>
              <a:path w="4568190" h="352425">
                <a:moveTo>
                  <a:pt x="4567999" y="0"/>
                </a:moveTo>
                <a:lnTo>
                  <a:pt x="0" y="0"/>
                </a:lnTo>
                <a:lnTo>
                  <a:pt x="0" y="352424"/>
                </a:lnTo>
                <a:lnTo>
                  <a:pt x="4567999" y="352424"/>
                </a:lnTo>
                <a:lnTo>
                  <a:pt x="4567999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88" y="1368755"/>
            <a:ext cx="8096249" cy="740092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582327" y="2108320"/>
            <a:ext cx="7085330" cy="4597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50" spc="-10" dirty="0"/>
              <a:t>THE</a:t>
            </a:r>
            <a:r>
              <a:rPr sz="2850" spc="185" dirty="0"/>
              <a:t> </a:t>
            </a:r>
            <a:r>
              <a:rPr sz="2850" dirty="0"/>
              <a:t>EVOLUTION</a:t>
            </a:r>
            <a:r>
              <a:rPr sz="2850" spc="200" dirty="0"/>
              <a:t> </a:t>
            </a:r>
            <a:r>
              <a:rPr sz="2850" spc="55" dirty="0"/>
              <a:t>OF</a:t>
            </a:r>
            <a:r>
              <a:rPr sz="2850" spc="195" dirty="0"/>
              <a:t> </a:t>
            </a:r>
            <a:r>
              <a:rPr sz="2850" dirty="0"/>
              <a:t>CLOUD</a:t>
            </a:r>
            <a:r>
              <a:rPr sz="2850" spc="200" dirty="0"/>
              <a:t> </a:t>
            </a:r>
            <a:r>
              <a:rPr sz="2850" spc="-40" dirty="0"/>
              <a:t>STORAGE</a:t>
            </a:r>
            <a:endParaRPr sz="2850" dirty="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28098" y="3684625"/>
            <a:ext cx="2465539" cy="276301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755530" y="3175673"/>
            <a:ext cx="6637655" cy="2122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Take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a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trip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through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30" dirty="0">
                <a:solidFill>
                  <a:srgbClr val="B75442"/>
                </a:solidFill>
                <a:latin typeface="Verdana"/>
                <a:cs typeface="Verdana"/>
              </a:rPr>
              <a:t>time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endParaRPr sz="2750">
              <a:latin typeface="Verdana"/>
              <a:cs typeface="Verdana"/>
            </a:endParaRPr>
          </a:p>
          <a:p>
            <a:pPr marL="2578735" algn="ctr">
              <a:lnSpc>
                <a:spcPct val="100000"/>
              </a:lnSpc>
            </a:pP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5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4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technology.</a:t>
            </a:r>
            <a:endParaRPr sz="2750">
              <a:latin typeface="Verdana"/>
              <a:cs typeface="Verdana"/>
            </a:endParaRPr>
          </a:p>
          <a:p>
            <a:pPr marL="200660" marR="193040" indent="-635" algn="ctr">
              <a:lnSpc>
                <a:spcPct val="100000"/>
              </a:lnSpc>
            </a:pP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physical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servers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9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virtualized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storage,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witness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evolution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that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led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rise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cloud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storage.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6EC6054-789C-A79C-B0AD-D57937AC0AD9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CA38AF7A-3284-4E13-9BF5-7AF15B0CCAEF}" type="datetime1">
              <a:rPr lang="en-US" smtClean="0"/>
              <a:t>4/16/2024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511C618-C7F5-0575-00D3-69060A12BD3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3E7974C-AEAC-8258-95C8-729037395EE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934697"/>
            <a:ext cx="9148445" cy="352425"/>
          </a:xfrm>
          <a:custGeom>
            <a:avLst/>
            <a:gdLst/>
            <a:ahLst/>
            <a:cxnLst/>
            <a:rect l="l" t="t" r="r" b="b"/>
            <a:pathLst>
              <a:path w="9148445" h="352425">
                <a:moveTo>
                  <a:pt x="9147872" y="0"/>
                </a:moveTo>
                <a:lnTo>
                  <a:pt x="0" y="0"/>
                </a:lnTo>
                <a:lnTo>
                  <a:pt x="0" y="352300"/>
                </a:lnTo>
                <a:lnTo>
                  <a:pt x="9147872" y="352300"/>
                </a:lnTo>
                <a:lnTo>
                  <a:pt x="9147872" y="0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55742" y="3311728"/>
            <a:ext cx="1942109" cy="34345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776519" y="3222562"/>
            <a:ext cx="6224270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5"/>
              </a:spcBef>
              <a:tabLst>
                <a:tab pos="4162425" algn="l"/>
              </a:tabLst>
            </a:pPr>
            <a:r>
              <a:rPr sz="2750" spc="-80" dirty="0">
                <a:solidFill>
                  <a:srgbClr val="B75442"/>
                </a:solidFill>
                <a:latin typeface="Verdana"/>
                <a:cs typeface="Verdana"/>
              </a:rPr>
              <a:t>Uncover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of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cloud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storage,</a:t>
            </a:r>
            <a:r>
              <a:rPr sz="27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from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cost-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e</a:t>
            </a:r>
            <a:r>
              <a:rPr sz="2750" spc="105" dirty="0">
                <a:solidFill>
                  <a:srgbClr val="B75442"/>
                </a:solidFill>
                <a:latin typeface="Verdana"/>
                <a:cs typeface="Verdana"/>
              </a:rPr>
              <a:t> 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ectiveness</a:t>
            </a:r>
            <a:r>
              <a:rPr sz="2750" spc="-204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to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seamless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accessibility.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Explore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beneﬁts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data</a:t>
            </a:r>
            <a:r>
              <a:rPr sz="2750" spc="-17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redundancy,</a:t>
            </a:r>
            <a:r>
              <a:rPr sz="2750" spc="-16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45" dirty="0">
                <a:solidFill>
                  <a:srgbClr val="B75442"/>
                </a:solidFill>
                <a:latin typeface="Verdana"/>
                <a:cs typeface="Verdana"/>
              </a:rPr>
              <a:t>disaster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recovery,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freedom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scale </a:t>
            </a:r>
            <a:r>
              <a:rPr sz="2750" spc="-105" dirty="0">
                <a:solidFill>
                  <a:srgbClr val="B75442"/>
                </a:solidFill>
                <a:latin typeface="Verdana"/>
                <a:cs typeface="Verdana"/>
              </a:rPr>
              <a:t>resources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as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needed.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25098" rIns="0" bIns="0" rtlCol="0">
            <a:spAutoFit/>
          </a:bodyPr>
          <a:lstStyle/>
          <a:p>
            <a:pPr marL="186055">
              <a:lnSpc>
                <a:spcPct val="100000"/>
              </a:lnSpc>
              <a:spcBef>
                <a:spcPts val="100"/>
              </a:spcBef>
            </a:pPr>
            <a:r>
              <a:rPr sz="4650" spc="-55" dirty="0"/>
              <a:t>BENEFITS</a:t>
            </a:r>
            <a:r>
              <a:rPr sz="4650" spc="260" dirty="0"/>
              <a:t> </a:t>
            </a:r>
            <a:r>
              <a:rPr sz="4650" spc="95" dirty="0"/>
              <a:t>OF</a:t>
            </a:r>
            <a:r>
              <a:rPr sz="4650" spc="260" dirty="0"/>
              <a:t> </a:t>
            </a:r>
            <a:r>
              <a:rPr sz="4650" dirty="0"/>
              <a:t>CLOUD</a:t>
            </a:r>
            <a:r>
              <a:rPr sz="4650" spc="260" dirty="0"/>
              <a:t> </a:t>
            </a:r>
            <a:r>
              <a:rPr sz="4650" spc="-80" dirty="0"/>
              <a:t>STORAGE</a:t>
            </a:r>
            <a:endParaRPr sz="4650" dirty="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69497" y="1499556"/>
            <a:ext cx="6610349" cy="7439025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23005F5-4026-5FE7-8F09-77AFD1AA58E7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2924FBE3-8C61-49FF-B5D6-E18993C6A299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7FA8DE-7966-129F-4810-B1A4445F4DC0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7D8BBA-3D81-6B44-26BF-C6F3805D5EB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8</a:t>
            </a:fld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38350" y="3450881"/>
            <a:ext cx="1271016" cy="32525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062855" y="3343516"/>
            <a:ext cx="6337935" cy="2541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5"/>
              </a:spcBef>
              <a:tabLst>
                <a:tab pos="5053965" algn="l"/>
              </a:tabLst>
            </a:pPr>
            <a:r>
              <a:rPr sz="2750" spc="-140" dirty="0">
                <a:solidFill>
                  <a:srgbClr val="B75442"/>
                </a:solidFill>
                <a:latin typeface="Verdana"/>
                <a:cs typeface="Verdana"/>
              </a:rPr>
              <a:t>Dive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into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realm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	</a:t>
            </a:r>
            <a:r>
              <a:rPr sz="2750" spc="-150" dirty="0">
                <a:solidFill>
                  <a:srgbClr val="B75442"/>
                </a:solidFill>
                <a:latin typeface="Verdana"/>
                <a:cs typeface="Verdana"/>
              </a:rPr>
              <a:t>in</a:t>
            </a:r>
            <a:r>
              <a:rPr sz="2750" spc="-20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cloud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storage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90" dirty="0">
                <a:solidFill>
                  <a:srgbClr val="B75442"/>
                </a:solidFill>
                <a:latin typeface="Verdana"/>
                <a:cs typeface="Verdana"/>
              </a:rPr>
              <a:t>discover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the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0" dirty="0">
                <a:solidFill>
                  <a:srgbClr val="B75442"/>
                </a:solidFill>
                <a:latin typeface="Verdana"/>
                <a:cs typeface="Verdana"/>
              </a:rPr>
              <a:t>measures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in </a:t>
            </a:r>
            <a:r>
              <a:rPr sz="2750" spc="-40" dirty="0">
                <a:solidFill>
                  <a:srgbClr val="B75442"/>
                </a:solidFill>
                <a:latin typeface="Verdana"/>
                <a:cs typeface="Verdana"/>
              </a:rPr>
              <a:t>place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to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safeguard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your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data.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" dirty="0">
                <a:solidFill>
                  <a:srgbClr val="B75442"/>
                </a:solidFill>
                <a:latin typeface="Verdana"/>
                <a:cs typeface="Verdana"/>
              </a:rPr>
              <a:t>Explore </a:t>
            </a:r>
            <a:r>
              <a:rPr sz="2750" spc="-114" dirty="0">
                <a:solidFill>
                  <a:srgbClr val="B75442"/>
                </a:solidFill>
                <a:latin typeface="Verdana"/>
                <a:cs typeface="Verdana"/>
              </a:rPr>
              <a:t>encryption,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5" dirty="0">
                <a:solidFill>
                  <a:srgbClr val="B75442"/>
                </a:solidFill>
                <a:latin typeface="Verdana"/>
                <a:cs typeface="Verdana"/>
              </a:rPr>
              <a:t>access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20" dirty="0">
                <a:solidFill>
                  <a:srgbClr val="B75442"/>
                </a:solidFill>
                <a:latin typeface="Verdana"/>
                <a:cs typeface="Verdana"/>
              </a:rPr>
              <a:t>controls,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60" dirty="0">
                <a:solidFill>
                  <a:srgbClr val="B75442"/>
                </a:solidFill>
                <a:latin typeface="Verdana"/>
                <a:cs typeface="Verdana"/>
              </a:rPr>
              <a:t>and</a:t>
            </a:r>
            <a:r>
              <a:rPr sz="2750" spc="-17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5" dirty="0">
                <a:solidFill>
                  <a:srgbClr val="B75442"/>
                </a:solidFill>
                <a:latin typeface="Verdana"/>
                <a:cs typeface="Verdana"/>
              </a:rPr>
              <a:t>the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layers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dirty="0">
                <a:solidFill>
                  <a:srgbClr val="B75442"/>
                </a:solidFill>
                <a:latin typeface="Verdana"/>
                <a:cs typeface="Verdana"/>
              </a:rPr>
              <a:t>of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100" dirty="0">
                <a:solidFill>
                  <a:srgbClr val="B75442"/>
                </a:solidFill>
                <a:latin typeface="Verdana"/>
                <a:cs typeface="Verdana"/>
              </a:rPr>
              <a:t>security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85" dirty="0">
                <a:solidFill>
                  <a:srgbClr val="B75442"/>
                </a:solidFill>
                <a:latin typeface="Verdana"/>
                <a:cs typeface="Verdana"/>
              </a:rPr>
              <a:t>that</a:t>
            </a:r>
            <a:r>
              <a:rPr sz="2750" spc="-18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70" dirty="0">
                <a:solidFill>
                  <a:srgbClr val="B75442"/>
                </a:solidFill>
                <a:latin typeface="Verdana"/>
                <a:cs typeface="Verdana"/>
              </a:rPr>
              <a:t>protect</a:t>
            </a:r>
            <a:r>
              <a:rPr sz="2750" spc="-185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20" dirty="0">
                <a:solidFill>
                  <a:srgbClr val="B75442"/>
                </a:solidFill>
                <a:latin typeface="Verdana"/>
                <a:cs typeface="Verdana"/>
              </a:rPr>
              <a:t>your </a:t>
            </a:r>
            <a:r>
              <a:rPr sz="2750" spc="-75" dirty="0">
                <a:solidFill>
                  <a:srgbClr val="B75442"/>
                </a:solidFill>
                <a:latin typeface="Verdana"/>
                <a:cs typeface="Verdana"/>
              </a:rPr>
              <a:t>valuable</a:t>
            </a:r>
            <a:r>
              <a:rPr sz="2750" spc="-190" dirty="0">
                <a:solidFill>
                  <a:srgbClr val="B75442"/>
                </a:solidFill>
                <a:latin typeface="Verdana"/>
                <a:cs typeface="Verdana"/>
              </a:rPr>
              <a:t> </a:t>
            </a:r>
            <a:r>
              <a:rPr sz="2750" spc="-30" dirty="0">
                <a:solidFill>
                  <a:srgbClr val="B75442"/>
                </a:solidFill>
                <a:latin typeface="Verdana"/>
                <a:cs typeface="Verdana"/>
              </a:rPr>
              <a:t>information.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80750" rIns="0" bIns="0" rtlCol="0">
            <a:spAutoFit/>
          </a:bodyPr>
          <a:lstStyle/>
          <a:p>
            <a:pPr marL="10259060">
              <a:lnSpc>
                <a:spcPct val="100000"/>
              </a:lnSpc>
              <a:spcBef>
                <a:spcPts val="90"/>
              </a:spcBef>
            </a:pPr>
            <a:r>
              <a:rPr sz="4000" spc="-75" dirty="0"/>
              <a:t>SECURITY</a:t>
            </a:r>
            <a:r>
              <a:rPr sz="4000" spc="25" dirty="0"/>
              <a:t> </a:t>
            </a:r>
            <a:r>
              <a:rPr sz="4000" spc="105" dirty="0"/>
              <a:t>IN</a:t>
            </a:r>
            <a:r>
              <a:rPr sz="4000" spc="25" dirty="0"/>
              <a:t> </a:t>
            </a:r>
            <a:r>
              <a:rPr sz="4000" spc="-30" dirty="0"/>
              <a:t>THE</a:t>
            </a:r>
            <a:r>
              <a:rPr sz="4000" spc="30" dirty="0"/>
              <a:t> </a:t>
            </a:r>
            <a:r>
              <a:rPr sz="4000" spc="-10" dirty="0"/>
              <a:t>CLOUD</a:t>
            </a:r>
            <a:endParaRPr sz="400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47345" cy="3810000"/>
          </a:xfrm>
          <a:custGeom>
            <a:avLst/>
            <a:gdLst/>
            <a:ahLst/>
            <a:cxnLst/>
            <a:rect l="l" t="t" r="r" b="b"/>
            <a:pathLst>
              <a:path w="347345" h="3810000">
                <a:moveTo>
                  <a:pt x="0" y="3809707"/>
                </a:moveTo>
                <a:lnTo>
                  <a:pt x="346774" y="3809707"/>
                </a:lnTo>
                <a:lnTo>
                  <a:pt x="346774" y="0"/>
                </a:lnTo>
                <a:lnTo>
                  <a:pt x="0" y="0"/>
                </a:lnTo>
                <a:lnTo>
                  <a:pt x="0" y="3809707"/>
                </a:lnTo>
                <a:close/>
              </a:path>
            </a:pathLst>
          </a:custGeom>
          <a:solidFill>
            <a:srgbClr val="DB756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4465" y="2583281"/>
            <a:ext cx="8848724" cy="55626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DC282A9-AFEE-ED7A-989D-62B809C50937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84E62766-86C1-4C9F-837A-1160296AB72A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6CC3BD3-3DEC-121E-FD9D-DB10102D515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/>
              <a:t>2102020101798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765230C-2618-1CB5-97E5-6EC521D62B2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9</a:t>
            </a:fld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45</TotalTime>
  <Words>835</Words>
  <Application>Microsoft Office PowerPoint</Application>
  <PresentationFormat>Custom</PresentationFormat>
  <Paragraphs>138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MathJax_SansSerif</vt:lpstr>
      <vt:lpstr>Verdana</vt:lpstr>
      <vt:lpstr>Office Theme</vt:lpstr>
      <vt:lpstr>Bhagwan Mahavir College Of Computer Application</vt:lpstr>
      <vt:lpstr>Table Of Content</vt:lpstr>
      <vt:lpstr>About Myself</vt:lpstr>
      <vt:lpstr>WELCOME TO THE CLOUD</vt:lpstr>
      <vt:lpstr>WHAT IS CLOUD STORAGE ?</vt:lpstr>
      <vt:lpstr>UNDERSTANDING CLOUD STORAGE</vt:lpstr>
      <vt:lpstr>THE EVOLUTION OF CLOUD STORAGE</vt:lpstr>
      <vt:lpstr>BENEFITS OF CLOUD STORAGE</vt:lpstr>
      <vt:lpstr>SECURITY IN THE CLOUD</vt:lpstr>
      <vt:lpstr>CLOUD STORAGE PROVIDERS</vt:lpstr>
      <vt:lpstr>SCALABILITY AND FLEXIBILITY</vt:lpstr>
      <vt:lpstr>DATA MIGRATION TO THE CLOUD</vt:lpstr>
      <vt:lpstr>HYBRID CLOUD SOLUTIONS</vt:lpstr>
      <vt:lpstr>DATA BACKUP AND RECOVERY</vt:lpstr>
      <vt:lpstr>CLOUD STORAGE FOR COLLABORATION</vt:lpstr>
      <vt:lpstr>FUTURE TRENDS IN CLOUD STORAGE</vt:lpstr>
      <vt:lpstr>CHALLENGES OF CLOUD STORAGE</vt:lpstr>
      <vt:lpstr>BEST PRACTICES FOR CLOUD STORAGE</vt:lpstr>
      <vt:lpstr>THE IMPACT OF CLOUD STORAGE</vt:lpstr>
      <vt:lpstr>EMBRACING THE CLOUD REVOLUTION</vt:lpstr>
      <vt:lpstr>THE FUTURE OF STORAGE IS HERE</vt:lpstr>
      <vt:lpstr>Refrence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cp:lastModifiedBy>VIPUL SAKHWALA</cp:lastModifiedBy>
  <cp:revision>4</cp:revision>
  <dcterms:created xsi:type="dcterms:W3CDTF">2024-04-08T16:46:03Z</dcterms:created>
  <dcterms:modified xsi:type="dcterms:W3CDTF">2024-04-16T06:29:49Z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2024-04-08T00:00:00Z</vt:filetime>
  </property>
  <property fmtid="{D5CDD505-2E9C-101B-9397-08002B2CF9AE}" pid="5" name="Producer">
    <vt:lpwstr>3-Heights(TM) PDF Security Shell 4.8.25.2 (http://www.pdf-tools.com)</vt:lpwstr>
  </property>
</Properties>
</file>